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59" r:id="rId14"/>
    <p:sldId id="260" r:id="rId15"/>
    <p:sldId id="270" r:id="rId16"/>
    <p:sldId id="271"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65252" autoAdjust="0"/>
  </p:normalViewPr>
  <p:slideViewPr>
    <p:cSldViewPr snapToGrid="0">
      <p:cViewPr varScale="1">
        <p:scale>
          <a:sx n="45" d="100"/>
          <a:sy n="45" d="100"/>
        </p:scale>
        <p:origin x="1363" y="17"/>
      </p:cViewPr>
      <p:guideLst/>
    </p:cSldViewPr>
  </p:slideViewPr>
  <p:notesTextViewPr>
    <p:cViewPr>
      <p:scale>
        <a:sx n="1" d="1"/>
        <a:sy n="1" d="1"/>
      </p:scale>
      <p:origin x="0" y="0"/>
    </p:cViewPr>
  </p:notesTextViewPr>
  <p:sorterViewPr>
    <p:cViewPr>
      <p:scale>
        <a:sx n="100" d="100"/>
        <a:sy n="100" d="100"/>
      </p:scale>
      <p:origin x="0" y="-68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3D3FE-56BE-48A9-844D-1769DFF7996B}" type="datetimeFigureOut">
              <a:rPr lang="en-GB" smtClean="0"/>
              <a:t>03/10/2020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9B8F2-4B94-405E-8DDC-F332591D8CFD}" type="slidenum">
              <a:rPr lang="en-GB" smtClean="0"/>
              <a:t>‹#›</a:t>
            </a:fld>
            <a:endParaRPr lang="en-GB"/>
          </a:p>
        </p:txBody>
      </p:sp>
    </p:spTree>
    <p:extLst>
      <p:ext uri="{BB962C8B-B14F-4D97-AF65-F5344CB8AC3E}">
        <p14:creationId xmlns:p14="http://schemas.microsoft.com/office/powerpoint/2010/main" val="424632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report since we last met:</a:t>
            </a:r>
          </a:p>
          <a:p>
            <a:pPr marL="171450" indent="-171450">
              <a:buFont typeface="Arial" panose="020B0604020202020204" pitchFamily="34" charset="0"/>
              <a:buChar char="•"/>
            </a:pPr>
            <a:r>
              <a:rPr lang="en-GB" dirty="0"/>
              <a:t>Successful Scrutiny – council tenants TPAS</a:t>
            </a:r>
          </a:p>
          <a:p>
            <a:pPr marL="171450" indent="-171450">
              <a:buFont typeface="Arial" panose="020B0604020202020204" pitchFamily="34" charset="0"/>
              <a:buChar char="•"/>
            </a:pPr>
            <a:r>
              <a:rPr lang="en-GB" dirty="0"/>
              <a:t>Coronavirus Engaging Cities – Bang the Table</a:t>
            </a:r>
          </a:p>
          <a:p>
            <a:pPr marL="171450" indent="-171450">
              <a:buFont typeface="Arial" panose="020B0604020202020204" pitchFamily="34" charset="0"/>
              <a:buChar char="•"/>
            </a:pPr>
            <a:r>
              <a:rPr lang="en-GB" dirty="0"/>
              <a:t>Rethinking Place community focussed urbanism</a:t>
            </a:r>
          </a:p>
          <a:p>
            <a:endParaRPr lang="en-GB" dirty="0"/>
          </a:p>
        </p:txBody>
      </p:sp>
      <p:sp>
        <p:nvSpPr>
          <p:cNvPr id="4" name="Slide Number Placeholder 3"/>
          <p:cNvSpPr>
            <a:spLocks noGrp="1"/>
          </p:cNvSpPr>
          <p:nvPr>
            <p:ph type="sldNum" sz="quarter" idx="5"/>
          </p:nvPr>
        </p:nvSpPr>
        <p:spPr/>
        <p:txBody>
          <a:bodyPr/>
          <a:lstStyle/>
          <a:p>
            <a:fld id="{DC29B8F2-4B94-405E-8DDC-F332591D8CFD}" type="slidenum">
              <a:rPr lang="en-GB" smtClean="0"/>
              <a:t>2</a:t>
            </a:fld>
            <a:endParaRPr lang="en-GB"/>
          </a:p>
        </p:txBody>
      </p:sp>
    </p:spTree>
    <p:extLst>
      <p:ext uri="{BB962C8B-B14F-4D97-AF65-F5344CB8AC3E}">
        <p14:creationId xmlns:p14="http://schemas.microsoft.com/office/powerpoint/2010/main" val="408517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29B8F2-4B94-405E-8DDC-F332591D8CFD}" type="slidenum">
              <a:rPr lang="en-GB" smtClean="0"/>
              <a:t>19</a:t>
            </a:fld>
            <a:endParaRPr lang="en-GB"/>
          </a:p>
        </p:txBody>
      </p:sp>
    </p:spTree>
    <p:extLst>
      <p:ext uri="{BB962C8B-B14F-4D97-AF65-F5344CB8AC3E}">
        <p14:creationId xmlns:p14="http://schemas.microsoft.com/office/powerpoint/2010/main" val="293695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7DD4-4F32-4761-84F0-BAAF983BFC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00D8C5-BCBB-43BD-89CF-E143F8E32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43E172-2398-4559-9F5F-6BBEAB034107}"/>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5" name="Footer Placeholder 4">
            <a:extLst>
              <a:ext uri="{FF2B5EF4-FFF2-40B4-BE49-F238E27FC236}">
                <a16:creationId xmlns:a16="http://schemas.microsoft.com/office/drawing/2014/main" id="{D7E01DC1-A3E3-4EA4-BC51-A97F1122A7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D2C4F15-3985-47C7-A330-60D4530D4B29}"/>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9094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34E36-20BC-4AD3-82DA-EFAA999038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EB84A6-05FF-4726-9B78-A82EE416BC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5C343-6506-4FD4-8F1F-C754DA0A0FE9}"/>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5" name="Footer Placeholder 4">
            <a:extLst>
              <a:ext uri="{FF2B5EF4-FFF2-40B4-BE49-F238E27FC236}">
                <a16:creationId xmlns:a16="http://schemas.microsoft.com/office/drawing/2014/main" id="{CA7DA995-7CDD-4373-A581-1566973B5A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1B33D8-5BB8-4E73-9100-CA752A1844A3}"/>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20637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A3C1E8-505F-492D-A670-D0599FA577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70B17-D444-4CEF-A4DB-FE040FF94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C69BF6-F8BA-4B75-B1DC-6D41B2E0D8F9}"/>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5" name="Footer Placeholder 4">
            <a:extLst>
              <a:ext uri="{FF2B5EF4-FFF2-40B4-BE49-F238E27FC236}">
                <a16:creationId xmlns:a16="http://schemas.microsoft.com/office/drawing/2014/main" id="{7A9B068F-15F0-4E8B-A7F0-DB68B159F1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24BE0B3-37C3-475C-B95C-10B95878BE35}"/>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314343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8BA7-EA09-40CC-9DDA-8B16C2D38A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3ED3D8-7C24-4A76-BED8-063B0F85D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5BFE81-62E6-4B0A-8A53-3488A3B06E22}"/>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5" name="Footer Placeholder 4">
            <a:extLst>
              <a:ext uri="{FF2B5EF4-FFF2-40B4-BE49-F238E27FC236}">
                <a16:creationId xmlns:a16="http://schemas.microsoft.com/office/drawing/2014/main" id="{57F84034-D216-491B-A4A5-161F6195DB3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1058C51-A88F-4E75-B8D3-D46E2F31CC26}"/>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95000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066E-E177-43F0-87B2-6D0A11CB1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D9572B-8DBD-48A6-889E-E7C858939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CF941-8E25-4E1A-B144-48FE45720E3F}"/>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5" name="Footer Placeholder 4">
            <a:extLst>
              <a:ext uri="{FF2B5EF4-FFF2-40B4-BE49-F238E27FC236}">
                <a16:creationId xmlns:a16="http://schemas.microsoft.com/office/drawing/2014/main" id="{0D173FB7-CDC2-409A-8F56-75B1BC5354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E24E84-79DE-4681-968B-A686B494D91B}"/>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210928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8AC1-002C-40E0-840F-9B900059FB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01416-0A82-47D2-93B3-75C63A19FE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F625E9-9288-445C-985A-64A1F811B0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AD7D8B-0996-4A30-BF20-4664A8FD6146}"/>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6" name="Footer Placeholder 5">
            <a:extLst>
              <a:ext uri="{FF2B5EF4-FFF2-40B4-BE49-F238E27FC236}">
                <a16:creationId xmlns:a16="http://schemas.microsoft.com/office/drawing/2014/main" id="{F42E43B5-01B9-454B-B5F0-BB03C3E15AC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74FC84-A53B-4B20-9FA7-6FD018140D68}"/>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133601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CF744-C637-4880-8657-AB7A302832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C503FC-3C09-47F2-80D2-26B3FCFA5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0F9D4-207B-438D-83A6-543EEC3F3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349C55-2499-4C04-A513-BA537A4E7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F8E223-6535-44A1-BB42-CE1671D77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F0C0B5-A4FC-4721-97ED-B244FF1CDFB0}"/>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8" name="Footer Placeholder 7">
            <a:extLst>
              <a:ext uri="{FF2B5EF4-FFF2-40B4-BE49-F238E27FC236}">
                <a16:creationId xmlns:a16="http://schemas.microsoft.com/office/drawing/2014/main" id="{4AEA3887-A356-4050-A839-A53F48456D2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66C3CAE-EBDE-4E6F-9B32-C6A6D22D135B}"/>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271741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FA15-7C29-4A99-8809-CD6F18D0B1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210C2-E271-4718-B635-FD952A01F01A}"/>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4" name="Footer Placeholder 3">
            <a:extLst>
              <a:ext uri="{FF2B5EF4-FFF2-40B4-BE49-F238E27FC236}">
                <a16:creationId xmlns:a16="http://schemas.microsoft.com/office/drawing/2014/main" id="{8C93ED47-001E-4ECC-BC47-B94AE1BBFA1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7E9D823-C61E-4EEA-AE2F-AB7BAF92BCDB}"/>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173249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B4744-9690-450F-B9EA-2D67C1566494}"/>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3" name="Footer Placeholder 2">
            <a:extLst>
              <a:ext uri="{FF2B5EF4-FFF2-40B4-BE49-F238E27FC236}">
                <a16:creationId xmlns:a16="http://schemas.microsoft.com/office/drawing/2014/main" id="{2CE1A6A7-AF92-4DA4-BFAB-C4D51611ACE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06C5F1C-0D71-4F61-ABA4-73FFC301A5BE}"/>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130832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CA4B-6151-41D0-9F95-8485C6147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B5D543-6907-469B-8260-4E7585C3F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A1A592-C11B-4F25-B1D0-E07E380CF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1B606-D353-46CC-BDE7-17869CF676B5}"/>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6" name="Footer Placeholder 5">
            <a:extLst>
              <a:ext uri="{FF2B5EF4-FFF2-40B4-BE49-F238E27FC236}">
                <a16:creationId xmlns:a16="http://schemas.microsoft.com/office/drawing/2014/main" id="{5A5E3077-49B6-428D-9944-1CD18F0B5B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019347A-BFD6-4E89-AC49-819BE8EF40B0}"/>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148420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F227-BEC6-4100-ACF4-8BDE3ED3F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81AED-2063-4B3D-8973-3038A0A52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67C2083-1A57-4D6C-9604-BE1DF67C5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E697A0-9131-4A8E-9F4E-6F446FAB3996}"/>
              </a:ext>
            </a:extLst>
          </p:cNvPr>
          <p:cNvSpPr>
            <a:spLocks noGrp="1"/>
          </p:cNvSpPr>
          <p:nvPr>
            <p:ph type="dt" sz="half" idx="10"/>
          </p:nvPr>
        </p:nvSpPr>
        <p:spPr/>
        <p:txBody>
          <a:bodyPr/>
          <a:lstStyle/>
          <a:p>
            <a:fld id="{0F945C9E-3363-4675-B491-7ABA6B379A29}" type="datetimeFigureOut">
              <a:rPr lang="en-GB" smtClean="0"/>
              <a:t>03/10/2020</a:t>
            </a:fld>
            <a:endParaRPr lang="en-GB" dirty="0"/>
          </a:p>
        </p:txBody>
      </p:sp>
      <p:sp>
        <p:nvSpPr>
          <p:cNvPr id="6" name="Footer Placeholder 5">
            <a:extLst>
              <a:ext uri="{FF2B5EF4-FFF2-40B4-BE49-F238E27FC236}">
                <a16:creationId xmlns:a16="http://schemas.microsoft.com/office/drawing/2014/main" id="{A57DAFF5-B7C9-4DBF-9785-0C3B8B707EF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923C11F-C391-4423-BDA7-79808E8F2EF6}"/>
              </a:ext>
            </a:extLst>
          </p:cNvPr>
          <p:cNvSpPr>
            <a:spLocks noGrp="1"/>
          </p:cNvSpPr>
          <p:nvPr>
            <p:ph type="sldNum" sz="quarter" idx="12"/>
          </p:nvPr>
        </p:nvSpPr>
        <p:spPr/>
        <p:txBody>
          <a:bodyPr/>
          <a:lstStyle/>
          <a:p>
            <a:fld id="{630F4F65-F0D5-4AFA-BB0A-1144F67749E3}" type="slidenum">
              <a:rPr lang="en-GB" smtClean="0"/>
              <a:t>‹#›</a:t>
            </a:fld>
            <a:endParaRPr lang="en-GB" dirty="0"/>
          </a:p>
        </p:txBody>
      </p:sp>
    </p:spTree>
    <p:extLst>
      <p:ext uri="{BB962C8B-B14F-4D97-AF65-F5344CB8AC3E}">
        <p14:creationId xmlns:p14="http://schemas.microsoft.com/office/powerpoint/2010/main" val="48076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A6D1B-B27F-47AE-A675-D8BF5A88A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ABC92D-1882-45F6-9D5A-5B08715D0C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5366E-B643-4A0A-A861-2F44067B8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45C9E-3363-4675-B491-7ABA6B379A29}" type="datetimeFigureOut">
              <a:rPr lang="en-GB" smtClean="0"/>
              <a:t>03/10/2020</a:t>
            </a:fld>
            <a:endParaRPr lang="en-GB" dirty="0"/>
          </a:p>
        </p:txBody>
      </p:sp>
      <p:sp>
        <p:nvSpPr>
          <p:cNvPr id="5" name="Footer Placeholder 4">
            <a:extLst>
              <a:ext uri="{FF2B5EF4-FFF2-40B4-BE49-F238E27FC236}">
                <a16:creationId xmlns:a16="http://schemas.microsoft.com/office/drawing/2014/main" id="{7D9EA77F-FE2C-4E1E-A8AF-B0E06E4AC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DB64409-B9C7-462E-B135-312A909BB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F4F65-F0D5-4AFA-BB0A-1144F67749E3}" type="slidenum">
              <a:rPr lang="en-GB" smtClean="0"/>
              <a:t>‹#›</a:t>
            </a:fld>
            <a:endParaRPr lang="en-GB" dirty="0"/>
          </a:p>
        </p:txBody>
      </p:sp>
    </p:spTree>
    <p:extLst>
      <p:ext uri="{BB962C8B-B14F-4D97-AF65-F5344CB8AC3E}">
        <p14:creationId xmlns:p14="http://schemas.microsoft.com/office/powerpoint/2010/main" val="410426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yvonne@tenantadvisor.net"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wooden-tile/c/complaint.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Complaint_Department_please_take_a_number.sv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the2womancrusade.com/2013/07/14/smile/" TargetMode="Externa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hyperlink" Target="http://de.wiktionary.org/wiki/Chaiselongu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pxhere.com/en/photo/14499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the2womancrusade.com/2013/07/14/smil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hyperlink" Target="http://the2womancrusade.com/2013/07/14/smil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2A60-A18B-410E-AE3A-4FDED31E7B71}"/>
              </a:ext>
            </a:extLst>
          </p:cNvPr>
          <p:cNvSpPr>
            <a:spLocks noGrp="1"/>
          </p:cNvSpPr>
          <p:nvPr>
            <p:ph type="ctrTitle"/>
          </p:nvPr>
        </p:nvSpPr>
        <p:spPr>
          <a:xfrm>
            <a:off x="1524000" y="2870947"/>
            <a:ext cx="9144000" cy="639016"/>
          </a:xfrm>
        </p:spPr>
        <p:txBody>
          <a:bodyPr>
            <a:normAutofit fontScale="90000"/>
          </a:bodyPr>
          <a:lstStyle/>
          <a:p>
            <a:br>
              <a:rPr lang="en-GB" dirty="0"/>
            </a:br>
            <a:r>
              <a:rPr lang="en-GB" b="1" dirty="0">
                <a:solidFill>
                  <a:srgbClr val="7030A0"/>
                </a:solidFill>
              </a:rPr>
              <a:t>Changes to Complaint Management requirements</a:t>
            </a:r>
          </a:p>
        </p:txBody>
      </p:sp>
      <p:sp>
        <p:nvSpPr>
          <p:cNvPr id="3" name="Subtitle 2">
            <a:extLst>
              <a:ext uri="{FF2B5EF4-FFF2-40B4-BE49-F238E27FC236}">
                <a16:creationId xmlns:a16="http://schemas.microsoft.com/office/drawing/2014/main" id="{B70406DB-496E-49A0-B8B2-4D88E8DDFE30}"/>
              </a:ext>
            </a:extLst>
          </p:cNvPr>
          <p:cNvSpPr>
            <a:spLocks noGrp="1"/>
          </p:cNvSpPr>
          <p:nvPr>
            <p:ph type="subTitle" idx="1"/>
          </p:nvPr>
        </p:nvSpPr>
        <p:spPr>
          <a:xfrm>
            <a:off x="1524000" y="3602037"/>
            <a:ext cx="9144000" cy="2959475"/>
          </a:xfrm>
        </p:spPr>
        <p:txBody>
          <a:bodyPr>
            <a:normAutofit fontScale="92500" lnSpcReduction="10000"/>
          </a:bodyPr>
          <a:lstStyle/>
          <a:p>
            <a:r>
              <a:rPr lang="en-GB" b="1" dirty="0"/>
              <a:t>Scrutiny.Net</a:t>
            </a:r>
          </a:p>
          <a:p>
            <a:r>
              <a:rPr lang="en-GB" b="1" dirty="0"/>
              <a:t>8</a:t>
            </a:r>
            <a:r>
              <a:rPr lang="en-GB" b="1" baseline="30000" dirty="0"/>
              <a:t>th</a:t>
            </a:r>
            <a:r>
              <a:rPr lang="en-GB" b="1" dirty="0"/>
              <a:t> September 2020 – by Zoom</a:t>
            </a:r>
          </a:p>
          <a:p>
            <a:endParaRPr lang="en-GB" dirty="0"/>
          </a:p>
          <a:p>
            <a:r>
              <a:rPr lang="en-GB" dirty="0"/>
              <a:t>Yvonne Davies</a:t>
            </a:r>
          </a:p>
          <a:p>
            <a:r>
              <a:rPr lang="en-GB" dirty="0"/>
              <a:t>Scrutiny and Empowerment Partners Limited</a:t>
            </a:r>
          </a:p>
          <a:p>
            <a:r>
              <a:rPr lang="en-GB" dirty="0">
                <a:hlinkClick r:id="rId2"/>
              </a:rPr>
              <a:t>yvonne@tenantadvisor.net</a:t>
            </a:r>
            <a:endParaRPr lang="en-GB" dirty="0"/>
          </a:p>
          <a:p>
            <a:r>
              <a:rPr lang="en-GB" dirty="0"/>
              <a:t>07867974659</a:t>
            </a:r>
          </a:p>
          <a:p>
            <a:endParaRPr lang="en-GB" dirty="0"/>
          </a:p>
        </p:txBody>
      </p:sp>
      <p:pic>
        <p:nvPicPr>
          <p:cNvPr id="5" name="Picture 4">
            <a:extLst>
              <a:ext uri="{FF2B5EF4-FFF2-40B4-BE49-F238E27FC236}">
                <a16:creationId xmlns:a16="http://schemas.microsoft.com/office/drawing/2014/main" id="{AF78606C-38B2-4372-AF92-3323EDB6B4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9392" y="180095"/>
            <a:ext cx="2389215" cy="1592811"/>
          </a:xfrm>
          <a:prstGeom prst="rect">
            <a:avLst/>
          </a:prstGeom>
        </p:spPr>
      </p:pic>
      <p:sp>
        <p:nvSpPr>
          <p:cNvPr id="6" name="TextBox 5">
            <a:extLst>
              <a:ext uri="{FF2B5EF4-FFF2-40B4-BE49-F238E27FC236}">
                <a16:creationId xmlns:a16="http://schemas.microsoft.com/office/drawing/2014/main" id="{010B21F4-4A6F-41FB-9FE8-E34E9D406D45}"/>
              </a:ext>
            </a:extLst>
          </p:cNvPr>
          <p:cNvSpPr txBox="1"/>
          <p:nvPr/>
        </p:nvSpPr>
        <p:spPr>
          <a:xfrm>
            <a:off x="9648304" y="7043112"/>
            <a:ext cx="1591195" cy="507831"/>
          </a:xfrm>
          <a:prstGeom prst="rect">
            <a:avLst/>
          </a:prstGeom>
          <a:noFill/>
        </p:spPr>
        <p:txBody>
          <a:bodyPr wrap="square" rtlCol="0">
            <a:spAutoFit/>
          </a:bodyPr>
          <a:lstStyle/>
          <a:p>
            <a:r>
              <a:rPr lang="en-GB" sz="900" dirty="0">
                <a:hlinkClick r:id="rId4" tooltip="http://www.thebluediamondgallery.com/wooden-tile/c/complaint.html"/>
              </a:rPr>
              <a:t>This Photo</a:t>
            </a:r>
            <a:r>
              <a:rPr lang="en-GB" sz="900" dirty="0"/>
              <a:t> by Unknown Author is licensed under </a:t>
            </a:r>
            <a:r>
              <a:rPr lang="en-GB" sz="900" dirty="0">
                <a:hlinkClick r:id="rId5" tooltip="https://creativecommons.org/licenses/by-sa/3.0/"/>
              </a:rPr>
              <a:t>CC BY-SA</a:t>
            </a:r>
            <a:endParaRPr lang="en-GB" sz="900" dirty="0"/>
          </a:p>
        </p:txBody>
      </p:sp>
      <p:pic>
        <p:nvPicPr>
          <p:cNvPr id="8" name="Picture 7">
            <a:extLst>
              <a:ext uri="{FF2B5EF4-FFF2-40B4-BE49-F238E27FC236}">
                <a16:creationId xmlns:a16="http://schemas.microsoft.com/office/drawing/2014/main" id="{EC3B6110-8716-4070-B4EC-D9A5BAA89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8521" y="5184508"/>
            <a:ext cx="2898958" cy="1377004"/>
          </a:xfrm>
          <a:prstGeom prst="rect">
            <a:avLst/>
          </a:prstGeom>
        </p:spPr>
      </p:pic>
    </p:spTree>
    <p:extLst>
      <p:ext uri="{BB962C8B-B14F-4D97-AF65-F5344CB8AC3E}">
        <p14:creationId xmlns:p14="http://schemas.microsoft.com/office/powerpoint/2010/main" val="40283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D7C-8C93-4AC2-819B-0D853889659D}"/>
              </a:ext>
            </a:extLst>
          </p:cNvPr>
          <p:cNvSpPr>
            <a:spLocks noGrp="1"/>
          </p:cNvSpPr>
          <p:nvPr>
            <p:ph type="title"/>
          </p:nvPr>
        </p:nvSpPr>
        <p:spPr/>
        <p:txBody>
          <a:bodyPr/>
          <a:lstStyle/>
          <a:p>
            <a:r>
              <a:rPr lang="en-GB" b="1" dirty="0">
                <a:solidFill>
                  <a:srgbClr val="7030A0"/>
                </a:solidFill>
              </a:rPr>
              <a:t>Putting things right</a:t>
            </a:r>
          </a:p>
        </p:txBody>
      </p:sp>
      <p:sp>
        <p:nvSpPr>
          <p:cNvPr id="3" name="Content Placeholder 2">
            <a:extLst>
              <a:ext uri="{FF2B5EF4-FFF2-40B4-BE49-F238E27FC236}">
                <a16:creationId xmlns:a16="http://schemas.microsoft.com/office/drawing/2014/main" id="{6611CBDD-5FC2-4759-BEED-C5447C440B74}"/>
              </a:ext>
            </a:extLst>
          </p:cNvPr>
          <p:cNvSpPr>
            <a:spLocks noGrp="1"/>
          </p:cNvSpPr>
          <p:nvPr>
            <p:ph idx="1"/>
          </p:nvPr>
        </p:nvSpPr>
        <p:spPr/>
        <p:txBody>
          <a:bodyPr>
            <a:normAutofit fontScale="92500" lnSpcReduction="10000"/>
          </a:bodyPr>
          <a:lstStyle/>
          <a:p>
            <a:r>
              <a:rPr lang="en-GB" dirty="0"/>
              <a:t>Acknowledge each error and set out the actions intended to out things right, how and why this happened – including apology and acknowledgement of failures and how the landlord will ensure it will not happen again</a:t>
            </a:r>
          </a:p>
          <a:p>
            <a:r>
              <a:rPr lang="en-GB" dirty="0"/>
              <a:t>Might include financial remedy, changing records, reviewing policies etc and must reflect the extent of service failure – including length of time to resolve, frequency, severity cumulative impact on the residents and resident vulnerabilities</a:t>
            </a:r>
          </a:p>
          <a:p>
            <a:r>
              <a:rPr lang="en-GB" dirty="0"/>
              <a:t>State what will not happen and when now</a:t>
            </a:r>
          </a:p>
          <a:p>
            <a:r>
              <a:rPr lang="en-GB" dirty="0"/>
              <a:t>If warding compensation – consider any statutory payments due or qualifiable losses incurred as well as distress and inconvenience – </a:t>
            </a:r>
            <a:r>
              <a:rPr lang="en-GB" dirty="0">
                <a:solidFill>
                  <a:srgbClr val="7030A0"/>
                </a:solidFill>
              </a:rPr>
              <a:t>HoS further guidance on legal liabilities and remedies</a:t>
            </a:r>
          </a:p>
        </p:txBody>
      </p:sp>
      <p:pic>
        <p:nvPicPr>
          <p:cNvPr id="5" name="Picture 4">
            <a:extLst>
              <a:ext uri="{FF2B5EF4-FFF2-40B4-BE49-F238E27FC236}">
                <a16:creationId xmlns:a16="http://schemas.microsoft.com/office/drawing/2014/main" id="{5B7B72FA-65D8-4836-B17A-029E0C8478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5B9BD831-6987-4FB7-BEFC-FBA97051B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335253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DFB5-26BD-4794-9EC0-BA1E5EE3E7A6}"/>
              </a:ext>
            </a:extLst>
          </p:cNvPr>
          <p:cNvSpPr>
            <a:spLocks noGrp="1"/>
          </p:cNvSpPr>
          <p:nvPr>
            <p:ph type="title"/>
          </p:nvPr>
        </p:nvSpPr>
        <p:spPr/>
        <p:txBody>
          <a:bodyPr/>
          <a:lstStyle/>
          <a:p>
            <a:r>
              <a:rPr lang="en-GB" b="1" dirty="0">
                <a:solidFill>
                  <a:srgbClr val="7030A0"/>
                </a:solidFill>
              </a:rPr>
              <a:t>Continuous learning</a:t>
            </a:r>
          </a:p>
        </p:txBody>
      </p:sp>
      <p:sp>
        <p:nvSpPr>
          <p:cNvPr id="3" name="Content Placeholder 2">
            <a:extLst>
              <a:ext uri="{FF2B5EF4-FFF2-40B4-BE49-F238E27FC236}">
                <a16:creationId xmlns:a16="http://schemas.microsoft.com/office/drawing/2014/main" id="{7ED2746C-2DF4-4248-8CD6-D85A76708F59}"/>
              </a:ext>
            </a:extLst>
          </p:cNvPr>
          <p:cNvSpPr>
            <a:spLocks noGrp="1"/>
          </p:cNvSpPr>
          <p:nvPr>
            <p:ph idx="1"/>
          </p:nvPr>
        </p:nvSpPr>
        <p:spPr/>
        <p:txBody>
          <a:bodyPr>
            <a:normAutofit fontScale="92500" lnSpcReduction="10000"/>
          </a:bodyPr>
          <a:lstStyle/>
          <a:p>
            <a:r>
              <a:rPr lang="en-GB" dirty="0"/>
              <a:t>A culture which values complaints and prioritises them</a:t>
            </a:r>
          </a:p>
          <a:p>
            <a:r>
              <a:rPr lang="en-GB" dirty="0"/>
              <a:t>Landlords look beyond this compliant to related issues for change and lessons to be learnt, including assessment of trends and themes by senior managers – for policy and procedure revision and training, communication and record keeping improvement</a:t>
            </a:r>
          </a:p>
          <a:p>
            <a:r>
              <a:rPr lang="en-GB" dirty="0">
                <a:solidFill>
                  <a:srgbClr val="C00000"/>
                </a:solidFill>
              </a:rPr>
              <a:t>A good culture recognises the importance of Resident involvement through resident panels, consulting with residents on the formulation of complaint policies and procedures and through including residents in panel hearings as part of the dispute resolution process</a:t>
            </a:r>
          </a:p>
          <a:p>
            <a:r>
              <a:rPr lang="en-GB" dirty="0">
                <a:solidFill>
                  <a:srgbClr val="C00000"/>
                </a:solidFill>
              </a:rPr>
              <a:t>Landlords should report on lessons learnt to residents, </a:t>
            </a:r>
            <a:r>
              <a:rPr lang="en-GB" dirty="0"/>
              <a:t>managers and staff, including scrutiny panels, committees, boards alongside the annual report to the HoS </a:t>
            </a:r>
            <a:r>
              <a:rPr lang="en-GB" dirty="0">
                <a:solidFill>
                  <a:srgbClr val="C00000"/>
                </a:solidFill>
              </a:rPr>
              <a:t>and in the annual report. </a:t>
            </a:r>
          </a:p>
        </p:txBody>
      </p:sp>
      <p:pic>
        <p:nvPicPr>
          <p:cNvPr id="5" name="Picture 4">
            <a:extLst>
              <a:ext uri="{FF2B5EF4-FFF2-40B4-BE49-F238E27FC236}">
                <a16:creationId xmlns:a16="http://schemas.microsoft.com/office/drawing/2014/main" id="{A493F06C-5544-4E80-A533-1CBDAF7565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0D21E493-6411-4F24-B896-466BEE700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98747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D4BB-A8F8-4776-ACBB-3CA2548233CB}"/>
              </a:ext>
            </a:extLst>
          </p:cNvPr>
          <p:cNvSpPr>
            <a:spLocks noGrp="1"/>
          </p:cNvSpPr>
          <p:nvPr>
            <p:ph type="title"/>
          </p:nvPr>
        </p:nvSpPr>
        <p:spPr/>
        <p:txBody>
          <a:bodyPr/>
          <a:lstStyle/>
          <a:p>
            <a:r>
              <a:rPr lang="en-GB" b="1" dirty="0">
                <a:solidFill>
                  <a:srgbClr val="7030A0"/>
                </a:solidFill>
              </a:rPr>
              <a:t>Plans to Name and shame</a:t>
            </a:r>
          </a:p>
        </p:txBody>
      </p:sp>
      <p:sp>
        <p:nvSpPr>
          <p:cNvPr id="3" name="Content Placeholder 2">
            <a:extLst>
              <a:ext uri="{FF2B5EF4-FFF2-40B4-BE49-F238E27FC236}">
                <a16:creationId xmlns:a16="http://schemas.microsoft.com/office/drawing/2014/main" id="{A12F6109-0829-4656-938A-16F207EC05B9}"/>
              </a:ext>
            </a:extLst>
          </p:cNvPr>
          <p:cNvSpPr>
            <a:spLocks noGrp="1"/>
          </p:cNvSpPr>
          <p:nvPr>
            <p:ph idx="1"/>
          </p:nvPr>
        </p:nvSpPr>
        <p:spPr/>
        <p:txBody>
          <a:bodyPr>
            <a:normAutofit fontScale="92500" lnSpcReduction="10000"/>
          </a:bodyPr>
          <a:lstStyle/>
          <a:p>
            <a:r>
              <a:rPr lang="en-GB" dirty="0"/>
              <a:t>Complaint handling failure order</a:t>
            </a:r>
          </a:p>
          <a:p>
            <a:r>
              <a:rPr lang="en-GB" dirty="0"/>
              <a:t>HoS quarterly reporting</a:t>
            </a:r>
          </a:p>
          <a:p>
            <a:r>
              <a:rPr lang="en-GB" dirty="0"/>
              <a:t>Information shared with the RSH – esp. important if RSH are to become proactive on consumer regulations </a:t>
            </a:r>
          </a:p>
          <a:p>
            <a:r>
              <a:rPr lang="en-GB" dirty="0"/>
              <a:t>Referrals to RSH is HoS has significant concerns</a:t>
            </a:r>
          </a:p>
          <a:p>
            <a:r>
              <a:rPr lang="en-GB" dirty="0"/>
              <a:t>Case study reports on complaint handling failures from the HoS</a:t>
            </a:r>
          </a:p>
          <a:p>
            <a:r>
              <a:rPr lang="en-GB" dirty="0"/>
              <a:t>HOS may request a copy of the landlords own self assessment against under investigation or the code, or instruct them to complete a self assessment as part of rectification – </a:t>
            </a:r>
            <a:r>
              <a:rPr lang="en-GB" dirty="0">
                <a:solidFill>
                  <a:srgbClr val="7030A0"/>
                </a:solidFill>
              </a:rPr>
              <a:t>could the HoS ask for the self assessment against that regulator standards – many of you are involving residents in this which is deemed as good practice?</a:t>
            </a:r>
          </a:p>
        </p:txBody>
      </p:sp>
      <p:pic>
        <p:nvPicPr>
          <p:cNvPr id="5" name="Picture 4">
            <a:extLst>
              <a:ext uri="{FF2B5EF4-FFF2-40B4-BE49-F238E27FC236}">
                <a16:creationId xmlns:a16="http://schemas.microsoft.com/office/drawing/2014/main" id="{336FB63C-7C5E-4D63-91C3-AE97C2ED81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4F37E1CC-5A61-4CD2-B099-337B8A120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109851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C914-92D4-4532-825A-D33E558059D6}"/>
              </a:ext>
            </a:extLst>
          </p:cNvPr>
          <p:cNvSpPr>
            <a:spLocks noGrp="1"/>
          </p:cNvSpPr>
          <p:nvPr>
            <p:ph type="title"/>
          </p:nvPr>
        </p:nvSpPr>
        <p:spPr/>
        <p:txBody>
          <a:bodyPr/>
          <a:lstStyle/>
          <a:p>
            <a:r>
              <a:rPr lang="en-GB" b="1" dirty="0">
                <a:solidFill>
                  <a:srgbClr val="7030A0"/>
                </a:solidFill>
              </a:rPr>
              <a:t>MOU HoS and RSH</a:t>
            </a:r>
          </a:p>
        </p:txBody>
      </p:sp>
      <p:sp>
        <p:nvSpPr>
          <p:cNvPr id="3" name="Content Placeholder 2">
            <a:extLst>
              <a:ext uri="{FF2B5EF4-FFF2-40B4-BE49-F238E27FC236}">
                <a16:creationId xmlns:a16="http://schemas.microsoft.com/office/drawing/2014/main" id="{618564DD-57A3-4A8E-A450-858F8A215F11}"/>
              </a:ext>
            </a:extLst>
          </p:cNvPr>
          <p:cNvSpPr>
            <a:spLocks noGrp="1"/>
          </p:cNvSpPr>
          <p:nvPr>
            <p:ph idx="1"/>
          </p:nvPr>
        </p:nvSpPr>
        <p:spPr/>
        <p:txBody>
          <a:bodyPr>
            <a:normAutofit fontScale="92500" lnSpcReduction="20000"/>
          </a:bodyPr>
          <a:lstStyle/>
          <a:p>
            <a:r>
              <a:rPr lang="en-GB" dirty="0"/>
              <a:t>Regulator considered all information received from HoS and other sources on complaints to consider breaches in regulatory standards</a:t>
            </a:r>
          </a:p>
          <a:p>
            <a:r>
              <a:rPr lang="en-GB" dirty="0"/>
              <a:t>The HoS is a membership organisation, the membership is offered to landlords who commit to comply with the Code and the to support the HoS is speedy resolution</a:t>
            </a:r>
          </a:p>
          <a:p>
            <a:pPr marL="0" indent="0">
              <a:buNone/>
            </a:pPr>
            <a:r>
              <a:rPr lang="en-GB" dirty="0"/>
              <a:t>Working together includes:</a:t>
            </a:r>
          </a:p>
          <a:p>
            <a:r>
              <a:rPr lang="en-GB" dirty="0"/>
              <a:t>Signposting on complaints or enquiries</a:t>
            </a:r>
          </a:p>
          <a:p>
            <a:r>
              <a:rPr lang="en-GB" dirty="0"/>
              <a:t>Regular meetings to discuss mutual interests</a:t>
            </a:r>
          </a:p>
          <a:p>
            <a:r>
              <a:rPr lang="en-GB" dirty="0"/>
              <a:t>Information exchange on complaint handling failure orders, non-compliance, systematic failure, findings of severe maladministration, statistical information, regulatory action and draft standards</a:t>
            </a:r>
          </a:p>
          <a:p>
            <a:r>
              <a:rPr lang="en-GB" dirty="0"/>
              <a:t>Disseminate wider learning</a:t>
            </a:r>
          </a:p>
          <a:p>
            <a:endParaRPr lang="en-GB" dirty="0"/>
          </a:p>
        </p:txBody>
      </p:sp>
      <p:pic>
        <p:nvPicPr>
          <p:cNvPr id="5" name="Picture 4">
            <a:extLst>
              <a:ext uri="{FF2B5EF4-FFF2-40B4-BE49-F238E27FC236}">
                <a16:creationId xmlns:a16="http://schemas.microsoft.com/office/drawing/2014/main" id="{F3917926-0C2B-4712-970F-623E9AA888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2CD60BC1-B4CE-439E-A6DF-ABD7C238E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415289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7B95-C994-425E-99BE-CAEBC6457BFF}"/>
              </a:ext>
            </a:extLst>
          </p:cNvPr>
          <p:cNvSpPr>
            <a:spLocks noGrp="1"/>
          </p:cNvSpPr>
          <p:nvPr>
            <p:ph type="title"/>
          </p:nvPr>
        </p:nvSpPr>
        <p:spPr/>
        <p:txBody>
          <a:bodyPr/>
          <a:lstStyle/>
          <a:p>
            <a:r>
              <a:rPr lang="en-GB" b="1" dirty="0">
                <a:solidFill>
                  <a:srgbClr val="7030A0"/>
                </a:solidFill>
              </a:rPr>
              <a:t>NHF Code of Governance </a:t>
            </a:r>
            <a:br>
              <a:rPr lang="en-GB" dirty="0"/>
            </a:br>
            <a:endParaRPr lang="en-GB" dirty="0"/>
          </a:p>
        </p:txBody>
      </p:sp>
      <p:sp>
        <p:nvSpPr>
          <p:cNvPr id="3" name="Content Placeholder 2">
            <a:extLst>
              <a:ext uri="{FF2B5EF4-FFF2-40B4-BE49-F238E27FC236}">
                <a16:creationId xmlns:a16="http://schemas.microsoft.com/office/drawing/2014/main" id="{07D17BF9-4213-4092-AC63-F9177EDB73E4}"/>
              </a:ext>
            </a:extLst>
          </p:cNvPr>
          <p:cNvSpPr>
            <a:spLocks noGrp="1"/>
          </p:cNvSpPr>
          <p:nvPr>
            <p:ph idx="1"/>
          </p:nvPr>
        </p:nvSpPr>
        <p:spPr/>
        <p:txBody>
          <a:bodyPr/>
          <a:lstStyle/>
          <a:p>
            <a:pPr marL="0" indent="0">
              <a:buNone/>
            </a:pPr>
            <a:r>
              <a:rPr lang="en-GB" dirty="0"/>
              <a:t>We will cover this in our </a:t>
            </a:r>
            <a:r>
              <a:rPr lang="en-GB" b="1" dirty="0">
                <a:solidFill>
                  <a:srgbClr val="C00000"/>
                </a:solidFill>
              </a:rPr>
              <a:t>14</a:t>
            </a:r>
            <a:r>
              <a:rPr lang="en-GB" b="1" baseline="30000" dirty="0">
                <a:solidFill>
                  <a:srgbClr val="C00000"/>
                </a:solidFill>
              </a:rPr>
              <a:t>th</a:t>
            </a:r>
            <a:r>
              <a:rPr lang="en-GB" b="1" dirty="0">
                <a:solidFill>
                  <a:srgbClr val="C00000"/>
                </a:solidFill>
              </a:rPr>
              <a:t> October Meeting</a:t>
            </a:r>
          </a:p>
          <a:p>
            <a:pPr marL="0" indent="0">
              <a:buNone/>
            </a:pPr>
            <a:r>
              <a:rPr lang="en-GB" dirty="0"/>
              <a:t>For now the headline are a new focus on expectations on:</a:t>
            </a:r>
          </a:p>
          <a:p>
            <a:r>
              <a:rPr lang="en-GB" dirty="0"/>
              <a:t>Resident engagement – all of them</a:t>
            </a:r>
          </a:p>
          <a:p>
            <a:r>
              <a:rPr lang="en-GB" dirty="0"/>
              <a:t>Culture  </a:t>
            </a:r>
          </a:p>
          <a:p>
            <a:r>
              <a:rPr lang="en-GB" dirty="0"/>
              <a:t>Protecting the ethics and values of social housing</a:t>
            </a:r>
          </a:p>
          <a:p>
            <a:r>
              <a:rPr lang="en-GB" dirty="0"/>
              <a:t>Equality and inclusivity</a:t>
            </a:r>
          </a:p>
          <a:p>
            <a:r>
              <a:rPr lang="en-GB" dirty="0"/>
              <a:t>An annual measurement of self assessment by the Board ( a requirement linked to the Governance regulatory requirement of the RSH)</a:t>
            </a:r>
          </a:p>
          <a:p>
            <a:endParaRPr lang="en-GB" dirty="0"/>
          </a:p>
        </p:txBody>
      </p:sp>
      <p:pic>
        <p:nvPicPr>
          <p:cNvPr id="5" name="Picture 4">
            <a:extLst>
              <a:ext uri="{FF2B5EF4-FFF2-40B4-BE49-F238E27FC236}">
                <a16:creationId xmlns:a16="http://schemas.microsoft.com/office/drawing/2014/main" id="{66118785-1D14-4481-B220-2C28D7EBD3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337A5421-F3D5-4224-BF7C-9F346FDBB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956655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747-FC4B-4571-A9F0-C609A1E4CEB1}"/>
              </a:ext>
            </a:extLst>
          </p:cNvPr>
          <p:cNvSpPr>
            <a:spLocks noGrp="1"/>
          </p:cNvSpPr>
          <p:nvPr>
            <p:ph type="title"/>
          </p:nvPr>
        </p:nvSpPr>
        <p:spPr/>
        <p:txBody>
          <a:bodyPr/>
          <a:lstStyle/>
          <a:p>
            <a:r>
              <a:rPr lang="en-GB" b="1" dirty="0">
                <a:solidFill>
                  <a:srgbClr val="7030A0"/>
                </a:solidFill>
              </a:rPr>
              <a:t>So what does this mean for involvement?</a:t>
            </a:r>
          </a:p>
        </p:txBody>
      </p:sp>
      <p:sp>
        <p:nvSpPr>
          <p:cNvPr id="3" name="Content Placeholder 2">
            <a:extLst>
              <a:ext uri="{FF2B5EF4-FFF2-40B4-BE49-F238E27FC236}">
                <a16:creationId xmlns:a16="http://schemas.microsoft.com/office/drawing/2014/main" id="{A7DF3C4A-4DEC-42C4-AC6E-C09B29E36CAC}"/>
              </a:ext>
            </a:extLst>
          </p:cNvPr>
          <p:cNvSpPr>
            <a:spLocks noGrp="1"/>
          </p:cNvSpPr>
          <p:nvPr>
            <p:ph idx="1"/>
          </p:nvPr>
        </p:nvSpPr>
        <p:spPr/>
        <p:txBody>
          <a:bodyPr>
            <a:normAutofit fontScale="92500" lnSpcReduction="20000"/>
          </a:bodyPr>
          <a:lstStyle/>
          <a:p>
            <a:r>
              <a:rPr lang="en-GB" dirty="0"/>
              <a:t>Resident involvement, to re- write the Policy/procedure/leaflet/web pages</a:t>
            </a:r>
          </a:p>
          <a:p>
            <a:r>
              <a:rPr lang="en-GB" dirty="0"/>
              <a:t>Newsletters, media and website changes to support complaint changes</a:t>
            </a:r>
          </a:p>
          <a:p>
            <a:r>
              <a:rPr lang="en-GB" dirty="0"/>
              <a:t>Training for all staff on the new ways of working and definition of complaint</a:t>
            </a:r>
          </a:p>
          <a:p>
            <a:r>
              <a:rPr lang="en-GB" dirty="0"/>
              <a:t>Clarity on information within the annual report to tenants</a:t>
            </a:r>
          </a:p>
          <a:p>
            <a:r>
              <a:rPr lang="en-GB" dirty="0"/>
              <a:t>Resident engagement in the lessons learnt and the self assessment is favoured</a:t>
            </a:r>
          </a:p>
          <a:p>
            <a:r>
              <a:rPr lang="en-GB" dirty="0"/>
              <a:t>Resident involvement in panel hearings as part of the dispute resolution process</a:t>
            </a:r>
          </a:p>
          <a:p>
            <a:r>
              <a:rPr lang="en-GB" dirty="0"/>
              <a:t>Landlords report on lessons learnt to residents,, including scrutiny panels (or similar), alongside the annual report to the HoS and the landlords annual report. </a:t>
            </a:r>
          </a:p>
          <a:p>
            <a:endParaRPr lang="en-GB" dirty="0"/>
          </a:p>
        </p:txBody>
      </p:sp>
      <p:pic>
        <p:nvPicPr>
          <p:cNvPr id="5" name="Picture 4">
            <a:extLst>
              <a:ext uri="{FF2B5EF4-FFF2-40B4-BE49-F238E27FC236}">
                <a16:creationId xmlns:a16="http://schemas.microsoft.com/office/drawing/2014/main" id="{CB72D419-5E99-4C31-A58E-052D0ADDC7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0A7A2800-C8E2-4542-A15E-41F0E8754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262788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21FA-AC16-424B-B528-941E476336D1}"/>
              </a:ext>
            </a:extLst>
          </p:cNvPr>
          <p:cNvSpPr>
            <a:spLocks noGrp="1"/>
          </p:cNvSpPr>
          <p:nvPr>
            <p:ph type="title"/>
          </p:nvPr>
        </p:nvSpPr>
        <p:spPr/>
        <p:txBody>
          <a:bodyPr/>
          <a:lstStyle/>
          <a:p>
            <a:r>
              <a:rPr lang="en-GB" b="1" dirty="0">
                <a:solidFill>
                  <a:srgbClr val="7030A0"/>
                </a:solidFill>
              </a:rPr>
              <a:t>Options for resident engagement</a:t>
            </a:r>
          </a:p>
        </p:txBody>
      </p:sp>
      <p:sp>
        <p:nvSpPr>
          <p:cNvPr id="3" name="Content Placeholder 2">
            <a:extLst>
              <a:ext uri="{FF2B5EF4-FFF2-40B4-BE49-F238E27FC236}">
                <a16:creationId xmlns:a16="http://schemas.microsoft.com/office/drawing/2014/main" id="{2492A109-F9BE-4DAA-A1E8-15437D972B00}"/>
              </a:ext>
            </a:extLst>
          </p:cNvPr>
          <p:cNvSpPr>
            <a:spLocks noGrp="1"/>
          </p:cNvSpPr>
          <p:nvPr>
            <p:ph idx="1"/>
          </p:nvPr>
        </p:nvSpPr>
        <p:spPr/>
        <p:txBody>
          <a:bodyPr>
            <a:normAutofit/>
          </a:bodyPr>
          <a:lstStyle/>
          <a:p>
            <a:r>
              <a:rPr lang="en-GB" dirty="0"/>
              <a:t>Residents on Complaint Panels – at stage 1 and or 2.</a:t>
            </a:r>
          </a:p>
          <a:p>
            <a:r>
              <a:rPr lang="en-GB" dirty="0"/>
              <a:t>Residents reviewing lessons learnt – task and finish groups or existing panels – some landlord have specific panels for this</a:t>
            </a:r>
          </a:p>
          <a:p>
            <a:r>
              <a:rPr lang="en-GB" dirty="0"/>
              <a:t>Independent and fair investigations</a:t>
            </a:r>
          </a:p>
          <a:p>
            <a:r>
              <a:rPr lang="en-GB" dirty="0"/>
              <a:t>Designated Persons?</a:t>
            </a:r>
          </a:p>
          <a:p>
            <a:r>
              <a:rPr lang="en-GB" dirty="0"/>
              <a:t>Role for Scrutiny Panels or consultative groups</a:t>
            </a:r>
          </a:p>
          <a:p>
            <a:r>
              <a:rPr lang="en-GB" dirty="0"/>
              <a:t>Post complaint surveys to learn lessons and have satisfied complainants appear to have become more important to achieve higher response numbers – what is your return rate and score?</a:t>
            </a:r>
          </a:p>
          <a:p>
            <a:pPr marL="0" indent="0">
              <a:buNone/>
            </a:pPr>
            <a:endParaRPr lang="en-GB" dirty="0"/>
          </a:p>
        </p:txBody>
      </p:sp>
      <p:pic>
        <p:nvPicPr>
          <p:cNvPr id="5" name="Picture 4">
            <a:extLst>
              <a:ext uri="{FF2B5EF4-FFF2-40B4-BE49-F238E27FC236}">
                <a16:creationId xmlns:a16="http://schemas.microsoft.com/office/drawing/2014/main" id="{7096059D-C3F3-4153-BE16-359F56D2EB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FF7B9B32-9793-40C1-A9EC-937023327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422441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F0A49-B306-4CBF-9260-00E69BA7C37B}"/>
              </a:ext>
            </a:extLst>
          </p:cNvPr>
          <p:cNvSpPr>
            <a:spLocks noGrp="1"/>
          </p:cNvSpPr>
          <p:nvPr>
            <p:ph type="title"/>
          </p:nvPr>
        </p:nvSpPr>
        <p:spPr/>
        <p:txBody>
          <a:bodyPr/>
          <a:lstStyle/>
          <a:p>
            <a:r>
              <a:rPr lang="en-GB" b="1" dirty="0">
                <a:solidFill>
                  <a:srgbClr val="7030A0"/>
                </a:solidFill>
              </a:rPr>
              <a:t>Anything else?</a:t>
            </a:r>
          </a:p>
        </p:txBody>
      </p:sp>
      <p:sp>
        <p:nvSpPr>
          <p:cNvPr id="3" name="Content Placeholder 2">
            <a:extLst>
              <a:ext uri="{FF2B5EF4-FFF2-40B4-BE49-F238E27FC236}">
                <a16:creationId xmlns:a16="http://schemas.microsoft.com/office/drawing/2014/main" id="{AAB2A99A-F116-4FBF-BBE6-CBDE84333A49}"/>
              </a:ext>
            </a:extLst>
          </p:cNvPr>
          <p:cNvSpPr>
            <a:spLocks noGrp="1"/>
          </p:cNvSpPr>
          <p:nvPr>
            <p:ph idx="1"/>
          </p:nvPr>
        </p:nvSpPr>
        <p:spPr/>
        <p:txBody>
          <a:bodyPr/>
          <a:lstStyle/>
          <a:p>
            <a:r>
              <a:rPr lang="en-GB" dirty="0"/>
              <a:t>Its is early days and the summer holidays</a:t>
            </a:r>
          </a:p>
          <a:p>
            <a:r>
              <a:rPr lang="en-GB" dirty="0"/>
              <a:t>Has anyone started this work yet? Or do have any forward plans to work on this?</a:t>
            </a:r>
          </a:p>
          <a:p>
            <a:r>
              <a:rPr lang="en-GB" dirty="0"/>
              <a:t>Sharing our progress and emerging practices at S. Net</a:t>
            </a:r>
          </a:p>
        </p:txBody>
      </p:sp>
      <p:pic>
        <p:nvPicPr>
          <p:cNvPr id="5" name="Picture 4">
            <a:extLst>
              <a:ext uri="{FF2B5EF4-FFF2-40B4-BE49-F238E27FC236}">
                <a16:creationId xmlns:a16="http://schemas.microsoft.com/office/drawing/2014/main" id="{FF0164AD-EDD2-4C4A-A000-26F7553FC3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9925" y="4049353"/>
            <a:ext cx="2171051" cy="2493398"/>
          </a:xfrm>
          <a:prstGeom prst="rect">
            <a:avLst/>
          </a:prstGeom>
        </p:spPr>
      </p:pic>
      <p:pic>
        <p:nvPicPr>
          <p:cNvPr id="8" name="Picture 7">
            <a:extLst>
              <a:ext uri="{FF2B5EF4-FFF2-40B4-BE49-F238E27FC236}">
                <a16:creationId xmlns:a16="http://schemas.microsoft.com/office/drawing/2014/main" id="{5BDA2079-D7C2-441F-8E22-A7D76AA659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796847" y="313891"/>
            <a:ext cx="734291" cy="734291"/>
          </a:xfrm>
          <a:prstGeom prst="rect">
            <a:avLst/>
          </a:prstGeom>
        </p:spPr>
      </p:pic>
      <p:pic>
        <p:nvPicPr>
          <p:cNvPr id="10" name="Picture 9">
            <a:extLst>
              <a:ext uri="{FF2B5EF4-FFF2-40B4-BE49-F238E27FC236}">
                <a16:creationId xmlns:a16="http://schemas.microsoft.com/office/drawing/2014/main" id="{F60F88A0-DAE2-48A5-B04E-D73F9C5605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358748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7523-3AE4-428E-A4C8-E8656FE14815}"/>
              </a:ext>
            </a:extLst>
          </p:cNvPr>
          <p:cNvSpPr>
            <a:spLocks noGrp="1"/>
          </p:cNvSpPr>
          <p:nvPr>
            <p:ph type="title"/>
          </p:nvPr>
        </p:nvSpPr>
        <p:spPr/>
        <p:txBody>
          <a:bodyPr/>
          <a:lstStyle/>
          <a:p>
            <a:r>
              <a:rPr lang="en-GB" b="1" dirty="0">
                <a:solidFill>
                  <a:srgbClr val="7030A0"/>
                </a:solidFill>
              </a:rPr>
              <a:t>On the Couch</a:t>
            </a:r>
          </a:p>
        </p:txBody>
      </p:sp>
      <p:sp>
        <p:nvSpPr>
          <p:cNvPr id="3" name="Content Placeholder 2">
            <a:extLst>
              <a:ext uri="{FF2B5EF4-FFF2-40B4-BE49-F238E27FC236}">
                <a16:creationId xmlns:a16="http://schemas.microsoft.com/office/drawing/2014/main" id="{F6D5F4D5-61C3-4FA8-A6F2-26F38009AE05}"/>
              </a:ext>
            </a:extLst>
          </p:cNvPr>
          <p:cNvSpPr>
            <a:spLocks noGrp="1"/>
          </p:cNvSpPr>
          <p:nvPr>
            <p:ph idx="1"/>
          </p:nvPr>
        </p:nvSpPr>
        <p:spPr>
          <a:xfrm>
            <a:off x="838200" y="1410586"/>
            <a:ext cx="10515600" cy="4766377"/>
          </a:xfrm>
        </p:spPr>
        <p:txBody>
          <a:bodyPr>
            <a:normAutofit lnSpcReduction="10000"/>
          </a:bodyPr>
          <a:lstStyle/>
          <a:p>
            <a:r>
              <a:rPr lang="en-GB" dirty="0"/>
              <a:t>Digital Involvement – progress and ideas being tested</a:t>
            </a:r>
          </a:p>
          <a:p>
            <a:r>
              <a:rPr lang="en-GB" dirty="0"/>
              <a:t>Editorial panels – how do you engage residents in newsletters etc</a:t>
            </a:r>
          </a:p>
          <a:p>
            <a:r>
              <a:rPr lang="en-GB" dirty="0"/>
              <a:t>Consultation in major change projects – definitions and procedures</a:t>
            </a:r>
          </a:p>
          <a:p>
            <a:r>
              <a:rPr lang="en-GB" dirty="0"/>
              <a:t>Supporting residents into employment – the role of involvement teams in this</a:t>
            </a:r>
          </a:p>
          <a:p>
            <a:r>
              <a:rPr lang="en-GB" dirty="0"/>
              <a:t>Does anyone DBS check their involved tenants?</a:t>
            </a:r>
          </a:p>
          <a:p>
            <a:r>
              <a:rPr lang="en-GB" dirty="0">
                <a:ea typeface="Calibri" panose="020F0502020204030204" pitchFamily="34" charset="0"/>
              </a:rPr>
              <a:t>Anyone u</a:t>
            </a:r>
            <a:r>
              <a:rPr lang="en-GB" dirty="0">
                <a:effectLst/>
                <a:ea typeface="Calibri" panose="020F0502020204030204" pitchFamily="34" charset="0"/>
              </a:rPr>
              <a:t>ndertaken a scrutiny/review of resident  communications</a:t>
            </a:r>
          </a:p>
          <a:p>
            <a:r>
              <a:rPr lang="en-GB" dirty="0">
                <a:effectLst/>
                <a:ea typeface="Calibri" panose="020F0502020204030204" pitchFamily="34" charset="0"/>
              </a:rPr>
              <a:t>How is satisfaction monitored in the organisation. And by who?  </a:t>
            </a:r>
          </a:p>
          <a:p>
            <a:pPr marL="0" indent="0">
              <a:buNone/>
            </a:pPr>
            <a:r>
              <a:rPr lang="en-GB" dirty="0">
                <a:ea typeface="Calibri" panose="020F0502020204030204" pitchFamily="34" charset="0"/>
              </a:rPr>
              <a:t>D</a:t>
            </a:r>
            <a:r>
              <a:rPr lang="en-GB" dirty="0">
                <a:effectLst/>
                <a:ea typeface="Calibri" panose="020F0502020204030204" pitchFamily="34" charset="0"/>
              </a:rPr>
              <a:t>oes anyone do anything different than STAR and We undertake a monthly satisfaction undertaken by a third party on repairs, new tenants, ASB and complaints</a:t>
            </a:r>
          </a:p>
          <a:p>
            <a:pPr marL="0" indent="0">
              <a:buNone/>
            </a:pPr>
            <a:endParaRPr lang="en-GB" dirty="0"/>
          </a:p>
        </p:txBody>
      </p:sp>
      <p:pic>
        <p:nvPicPr>
          <p:cNvPr id="11" name="Picture 10">
            <a:extLst>
              <a:ext uri="{FF2B5EF4-FFF2-40B4-BE49-F238E27FC236}">
                <a16:creationId xmlns:a16="http://schemas.microsoft.com/office/drawing/2014/main" id="{E0BA4F87-B4B9-479B-A2F8-BE5D662D4E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5554" y="130546"/>
            <a:ext cx="2936980" cy="1514620"/>
          </a:xfrm>
          <a:prstGeom prst="rect">
            <a:avLst/>
          </a:prstGeom>
        </p:spPr>
      </p:pic>
      <p:pic>
        <p:nvPicPr>
          <p:cNvPr id="14" name="Picture 13">
            <a:extLst>
              <a:ext uri="{FF2B5EF4-FFF2-40B4-BE49-F238E27FC236}">
                <a16:creationId xmlns:a16="http://schemas.microsoft.com/office/drawing/2014/main" id="{C9707708-457D-42C1-B8F3-66AE5F3E1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13459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79E4-8928-482C-947A-6BDD5E568000}"/>
              </a:ext>
            </a:extLst>
          </p:cNvPr>
          <p:cNvSpPr>
            <a:spLocks noGrp="1"/>
          </p:cNvSpPr>
          <p:nvPr>
            <p:ph type="title"/>
          </p:nvPr>
        </p:nvSpPr>
        <p:spPr/>
        <p:txBody>
          <a:bodyPr/>
          <a:lstStyle/>
          <a:p>
            <a:r>
              <a:rPr lang="en-GB" b="1" dirty="0">
                <a:solidFill>
                  <a:srgbClr val="7030A0"/>
                </a:solidFill>
              </a:rPr>
              <a:t>Next meetings – Zoom 10-12.30</a:t>
            </a:r>
          </a:p>
        </p:txBody>
      </p:sp>
      <p:sp>
        <p:nvSpPr>
          <p:cNvPr id="3" name="Content Placeholder 2">
            <a:extLst>
              <a:ext uri="{FF2B5EF4-FFF2-40B4-BE49-F238E27FC236}">
                <a16:creationId xmlns:a16="http://schemas.microsoft.com/office/drawing/2014/main" id="{29AAD9FA-73BC-43DC-83B4-DD6B5D002B4B}"/>
              </a:ext>
            </a:extLst>
          </p:cNvPr>
          <p:cNvSpPr>
            <a:spLocks noGrp="1"/>
          </p:cNvSpPr>
          <p:nvPr>
            <p:ph idx="1"/>
          </p:nvPr>
        </p:nvSpPr>
        <p:spPr/>
        <p:txBody>
          <a:bodyPr>
            <a:normAutofit fontScale="92500" lnSpcReduction="20000"/>
          </a:bodyPr>
          <a:lstStyle/>
          <a:p>
            <a:r>
              <a:rPr lang="en-GB" dirty="0"/>
              <a:t>14</a:t>
            </a:r>
            <a:r>
              <a:rPr lang="en-GB" baseline="30000" dirty="0"/>
              <a:t>th</a:t>
            </a:r>
            <a:r>
              <a:rPr lang="en-GB" dirty="0"/>
              <a:t> October</a:t>
            </a:r>
          </a:p>
          <a:p>
            <a:r>
              <a:rPr lang="en-GB" dirty="0"/>
              <a:t>25</a:t>
            </a:r>
            <a:r>
              <a:rPr lang="en-GB" baseline="30000" dirty="0"/>
              <a:t>th</a:t>
            </a:r>
            <a:r>
              <a:rPr lang="en-GB" dirty="0"/>
              <a:t> November</a:t>
            </a:r>
          </a:p>
          <a:p>
            <a:r>
              <a:rPr lang="en-GB" dirty="0"/>
              <a:t>27</a:t>
            </a:r>
            <a:r>
              <a:rPr lang="en-GB" baseline="30000" dirty="0"/>
              <a:t>th</a:t>
            </a:r>
            <a:r>
              <a:rPr lang="en-GB" dirty="0"/>
              <a:t> January</a:t>
            </a:r>
          </a:p>
          <a:p>
            <a:pPr marL="0" indent="0">
              <a:buNone/>
            </a:pPr>
            <a:r>
              <a:rPr lang="en-GB" dirty="0">
                <a:solidFill>
                  <a:srgbClr val="C00000"/>
                </a:solidFill>
              </a:rPr>
              <a:t>Wednesdays only – should we mix the days around a bit?</a:t>
            </a:r>
          </a:p>
          <a:p>
            <a:pPr marL="0" indent="0">
              <a:buNone/>
            </a:pPr>
            <a:endParaRPr lang="en-GB" dirty="0"/>
          </a:p>
          <a:p>
            <a:pPr marL="0" indent="0">
              <a:buNone/>
            </a:pPr>
            <a:r>
              <a:rPr lang="en-GB" dirty="0"/>
              <a:t>A bit of news from me – new website and new associates</a:t>
            </a:r>
          </a:p>
          <a:p>
            <a:endParaRPr lang="en-GB" dirty="0"/>
          </a:p>
          <a:p>
            <a:r>
              <a:rPr lang="en-GB" dirty="0"/>
              <a:t>White Paper – S.net tenant and staff unconference – November/December?</a:t>
            </a:r>
          </a:p>
          <a:p>
            <a:endParaRPr lang="en-GB" dirty="0"/>
          </a:p>
          <a:p>
            <a:r>
              <a:rPr lang="en-GB" dirty="0"/>
              <a:t>NHC Tenant Panel Conference – save the date – 18</a:t>
            </a:r>
            <a:r>
              <a:rPr lang="en-GB" baseline="30000" dirty="0"/>
              <a:t>th</a:t>
            </a:r>
            <a:r>
              <a:rPr lang="en-GB" dirty="0"/>
              <a:t> November</a:t>
            </a:r>
          </a:p>
        </p:txBody>
      </p:sp>
      <p:pic>
        <p:nvPicPr>
          <p:cNvPr id="5" name="Picture 4">
            <a:extLst>
              <a:ext uri="{FF2B5EF4-FFF2-40B4-BE49-F238E27FC236}">
                <a16:creationId xmlns:a16="http://schemas.microsoft.com/office/drawing/2014/main" id="{FAC13C58-E29E-4DED-BFCD-8221E55E9A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49626" y="128331"/>
            <a:ext cx="2682499" cy="1794254"/>
          </a:xfrm>
          <a:prstGeom prst="rect">
            <a:avLst/>
          </a:prstGeom>
        </p:spPr>
      </p:pic>
      <p:pic>
        <p:nvPicPr>
          <p:cNvPr id="7" name="Picture 6">
            <a:extLst>
              <a:ext uri="{FF2B5EF4-FFF2-40B4-BE49-F238E27FC236}">
                <a16:creationId xmlns:a16="http://schemas.microsoft.com/office/drawing/2014/main" id="{064E122B-5CB8-4A68-BBC1-F1D1048C0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172158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BF72-B224-4156-BF18-97188A62B3A3}"/>
              </a:ext>
            </a:extLst>
          </p:cNvPr>
          <p:cNvSpPr>
            <a:spLocks noGrp="1"/>
          </p:cNvSpPr>
          <p:nvPr>
            <p:ph type="title"/>
          </p:nvPr>
        </p:nvSpPr>
        <p:spPr/>
        <p:txBody>
          <a:bodyPr/>
          <a:lstStyle/>
          <a:p>
            <a:r>
              <a:rPr lang="en-GB" b="1" dirty="0">
                <a:solidFill>
                  <a:srgbClr val="7030A0"/>
                </a:solidFill>
              </a:rPr>
              <a:t>Changes afoot</a:t>
            </a:r>
          </a:p>
        </p:txBody>
      </p:sp>
      <p:sp>
        <p:nvSpPr>
          <p:cNvPr id="3" name="Content Placeholder 2">
            <a:extLst>
              <a:ext uri="{FF2B5EF4-FFF2-40B4-BE49-F238E27FC236}">
                <a16:creationId xmlns:a16="http://schemas.microsoft.com/office/drawing/2014/main" id="{F15737B9-C352-49C3-A239-344FB7DA0F19}"/>
              </a:ext>
            </a:extLst>
          </p:cNvPr>
          <p:cNvSpPr>
            <a:spLocks noGrp="1"/>
          </p:cNvSpPr>
          <p:nvPr>
            <p:ph idx="1"/>
          </p:nvPr>
        </p:nvSpPr>
        <p:spPr/>
        <p:txBody>
          <a:bodyPr>
            <a:normAutofit fontScale="92500" lnSpcReduction="10000"/>
          </a:bodyPr>
          <a:lstStyle/>
          <a:p>
            <a:r>
              <a:rPr lang="en-GB" dirty="0"/>
              <a:t>July 2020 – New Complaint Handling Code – Housing Ombudsman Service (HoS)</a:t>
            </a:r>
          </a:p>
          <a:p>
            <a:pPr marL="0" indent="0">
              <a:buNone/>
            </a:pPr>
            <a:endParaRPr lang="en-GB" dirty="0"/>
          </a:p>
          <a:p>
            <a:r>
              <a:rPr lang="en-GB" dirty="0"/>
              <a:t>August 2020 – New memorandum of Understanding – Housing Ombudsman service and Regulator of Social Housing (RSH)</a:t>
            </a:r>
          </a:p>
          <a:p>
            <a:endParaRPr lang="en-GB" dirty="0"/>
          </a:p>
          <a:p>
            <a:r>
              <a:rPr lang="en-GB" dirty="0"/>
              <a:t>August 2020 - (for HAs only) – release of new draft Code of Governance for Registered Providers – consultation  responses required by 6</a:t>
            </a:r>
            <a:r>
              <a:rPr lang="en-GB" baseline="30000" dirty="0"/>
              <a:t>th</a:t>
            </a:r>
            <a:r>
              <a:rPr lang="en-GB" dirty="0"/>
              <a:t> September</a:t>
            </a:r>
          </a:p>
          <a:p>
            <a:pPr marL="0" indent="0">
              <a:buNone/>
            </a:pPr>
            <a:endParaRPr lang="en-GB" dirty="0"/>
          </a:p>
          <a:p>
            <a:r>
              <a:rPr lang="en-GB" dirty="0"/>
              <a:t>Social Housing White Paper?  - Maybe November 2020</a:t>
            </a:r>
          </a:p>
        </p:txBody>
      </p:sp>
      <p:pic>
        <p:nvPicPr>
          <p:cNvPr id="5" name="Picture 4">
            <a:extLst>
              <a:ext uri="{FF2B5EF4-FFF2-40B4-BE49-F238E27FC236}">
                <a16:creationId xmlns:a16="http://schemas.microsoft.com/office/drawing/2014/main" id="{79CB26CB-6019-4EAD-8CB1-6D8726F6F4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96847" y="313891"/>
            <a:ext cx="734291" cy="734291"/>
          </a:xfrm>
          <a:prstGeom prst="rect">
            <a:avLst/>
          </a:prstGeom>
        </p:spPr>
      </p:pic>
      <p:pic>
        <p:nvPicPr>
          <p:cNvPr id="8" name="Picture 7">
            <a:extLst>
              <a:ext uri="{FF2B5EF4-FFF2-40B4-BE49-F238E27FC236}">
                <a16:creationId xmlns:a16="http://schemas.microsoft.com/office/drawing/2014/main" id="{1A7E848D-0658-4EEE-8786-D46F08A692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173043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A3D5-E645-482A-B890-B29975815903}"/>
              </a:ext>
            </a:extLst>
          </p:cNvPr>
          <p:cNvSpPr>
            <a:spLocks noGrp="1"/>
          </p:cNvSpPr>
          <p:nvPr>
            <p:ph type="title"/>
          </p:nvPr>
        </p:nvSpPr>
        <p:spPr/>
        <p:txBody>
          <a:bodyPr/>
          <a:lstStyle/>
          <a:p>
            <a:r>
              <a:rPr lang="en-GB" b="1" dirty="0">
                <a:solidFill>
                  <a:srgbClr val="7030A0"/>
                </a:solidFill>
              </a:rPr>
              <a:t>New Complaint Handling Code</a:t>
            </a:r>
          </a:p>
        </p:txBody>
      </p:sp>
      <p:sp>
        <p:nvSpPr>
          <p:cNvPr id="3" name="Content Placeholder 2">
            <a:extLst>
              <a:ext uri="{FF2B5EF4-FFF2-40B4-BE49-F238E27FC236}">
                <a16:creationId xmlns:a16="http://schemas.microsoft.com/office/drawing/2014/main" id="{C680C373-A45B-4C71-A0D3-C816EAAE969C}"/>
              </a:ext>
            </a:extLst>
          </p:cNvPr>
          <p:cNvSpPr>
            <a:spLocks noGrp="1"/>
          </p:cNvSpPr>
          <p:nvPr>
            <p:ph idx="1"/>
          </p:nvPr>
        </p:nvSpPr>
        <p:spPr/>
        <p:txBody>
          <a:bodyPr>
            <a:normAutofit fontScale="85000" lnSpcReduction="20000"/>
          </a:bodyPr>
          <a:lstStyle/>
          <a:p>
            <a:pPr marL="0" indent="0">
              <a:buNone/>
            </a:pPr>
            <a:r>
              <a:rPr lang="en-GB" dirty="0"/>
              <a:t>19 pages of Guidance – the code forms part of HoS membership </a:t>
            </a:r>
          </a:p>
          <a:p>
            <a:r>
              <a:rPr lang="en-GB" dirty="0"/>
              <a:t>Includes a 3 page annual self assessment by 31 December 2020 and annually - mainly yes/no answers but some searching narrative required</a:t>
            </a:r>
          </a:p>
          <a:p>
            <a:r>
              <a:rPr lang="en-GB" dirty="0"/>
              <a:t>This becomes the HoS new ( at least annual) reporting tool, shared with Boards and Councillors</a:t>
            </a:r>
          </a:p>
          <a:p>
            <a:r>
              <a:rPr lang="en-GB" dirty="0">
                <a:solidFill>
                  <a:srgbClr val="C00000"/>
                </a:solidFill>
              </a:rPr>
              <a:t>The self assessment outcomes will be published for residents – the document requests how lessons learnt are shared with residents too</a:t>
            </a:r>
          </a:p>
          <a:p>
            <a:pPr marL="0" indent="0">
              <a:buNone/>
            </a:pPr>
            <a:r>
              <a:rPr lang="en-GB" dirty="0"/>
              <a:t>Link to good governance in landlords and an expectation for:</a:t>
            </a:r>
          </a:p>
          <a:p>
            <a:r>
              <a:rPr lang="en-GB" dirty="0"/>
              <a:t>Regular updates on the volume, category and outcomes of complaints and compliant handling performance</a:t>
            </a:r>
          </a:p>
          <a:p>
            <a:r>
              <a:rPr lang="en-GB" dirty="0"/>
              <a:t>A review of issues and trends arising from complaint handling, including, including board/council business to review the HoS completed annual report and any learning from complaints</a:t>
            </a:r>
          </a:p>
        </p:txBody>
      </p:sp>
      <p:pic>
        <p:nvPicPr>
          <p:cNvPr id="5" name="Picture 4">
            <a:extLst>
              <a:ext uri="{FF2B5EF4-FFF2-40B4-BE49-F238E27FC236}">
                <a16:creationId xmlns:a16="http://schemas.microsoft.com/office/drawing/2014/main" id="{DC375522-B268-4D66-BEA4-B19CFDDD84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1B770971-41A1-4A0A-AED6-0B0DBF780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64326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4B7E-CB55-4E5B-A45B-3E82CC3E6276}"/>
              </a:ext>
            </a:extLst>
          </p:cNvPr>
          <p:cNvSpPr>
            <a:spLocks noGrp="1"/>
          </p:cNvSpPr>
          <p:nvPr>
            <p:ph type="title"/>
          </p:nvPr>
        </p:nvSpPr>
        <p:spPr/>
        <p:txBody>
          <a:bodyPr/>
          <a:lstStyle/>
          <a:p>
            <a:r>
              <a:rPr lang="en-GB" b="1" dirty="0">
                <a:solidFill>
                  <a:srgbClr val="7030A0"/>
                </a:solidFill>
              </a:rPr>
              <a:t>New Complaint Handling Code (2)</a:t>
            </a:r>
            <a:endParaRPr lang="en-GB" dirty="0"/>
          </a:p>
        </p:txBody>
      </p:sp>
      <p:sp>
        <p:nvSpPr>
          <p:cNvPr id="3" name="Content Placeholder 2">
            <a:extLst>
              <a:ext uri="{FF2B5EF4-FFF2-40B4-BE49-F238E27FC236}">
                <a16:creationId xmlns:a16="http://schemas.microsoft.com/office/drawing/2014/main" id="{DE8CB0C8-5863-4C6F-B388-1A056C337982}"/>
              </a:ext>
            </a:extLst>
          </p:cNvPr>
          <p:cNvSpPr>
            <a:spLocks noGrp="1"/>
          </p:cNvSpPr>
          <p:nvPr>
            <p:ph idx="1"/>
          </p:nvPr>
        </p:nvSpPr>
        <p:spPr/>
        <p:txBody>
          <a:bodyPr>
            <a:normAutofit lnSpcReduction="10000"/>
          </a:bodyPr>
          <a:lstStyle/>
          <a:p>
            <a:r>
              <a:rPr lang="en-GB" dirty="0"/>
              <a:t>Consideration by Board/Council of the outcomes of the HoS findings on complaints, or referrals by the HoS to the RSH (or other regulatory bodies), including scrutiny of required procedural changes</a:t>
            </a:r>
          </a:p>
          <a:p>
            <a:r>
              <a:rPr lang="en-GB" dirty="0"/>
              <a:t>Board and Council to confirm that the new Complaint Handling Code is being applied</a:t>
            </a:r>
          </a:p>
          <a:p>
            <a:r>
              <a:rPr lang="en-GB" dirty="0"/>
              <a:t>A recognition that this will lead to a </a:t>
            </a:r>
            <a:r>
              <a:rPr lang="en-GB" b="1" dirty="0">
                <a:solidFill>
                  <a:srgbClr val="7030A0"/>
                </a:solidFill>
              </a:rPr>
              <a:t>revision of complaint policies </a:t>
            </a:r>
            <a:r>
              <a:rPr lang="en-GB" dirty="0"/>
              <a:t>at all landlords</a:t>
            </a:r>
          </a:p>
          <a:p>
            <a:r>
              <a:rPr lang="en-GB" dirty="0"/>
              <a:t>The guidance as an aid to residents in making a complaint</a:t>
            </a:r>
          </a:p>
          <a:p>
            <a:r>
              <a:rPr lang="en-GB" dirty="0"/>
              <a:t>There are some discretionary areas – a recognition that one size might not fit all</a:t>
            </a:r>
          </a:p>
        </p:txBody>
      </p:sp>
      <p:pic>
        <p:nvPicPr>
          <p:cNvPr id="5" name="Picture 4">
            <a:extLst>
              <a:ext uri="{FF2B5EF4-FFF2-40B4-BE49-F238E27FC236}">
                <a16:creationId xmlns:a16="http://schemas.microsoft.com/office/drawing/2014/main" id="{0168E42A-4365-4A17-B3E1-89A8054964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9461EC2B-DF9E-4800-BE36-63E4581C6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409716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FC83-3510-401D-A01F-5EFFEE255176}"/>
              </a:ext>
            </a:extLst>
          </p:cNvPr>
          <p:cNvSpPr>
            <a:spLocks noGrp="1"/>
          </p:cNvSpPr>
          <p:nvPr>
            <p:ph type="title"/>
          </p:nvPr>
        </p:nvSpPr>
        <p:spPr/>
        <p:txBody>
          <a:bodyPr/>
          <a:lstStyle/>
          <a:p>
            <a:r>
              <a:rPr lang="en-GB" b="1" dirty="0">
                <a:solidFill>
                  <a:srgbClr val="7030A0"/>
                </a:solidFill>
              </a:rPr>
              <a:t>A slightly revised complaint definition</a:t>
            </a:r>
          </a:p>
        </p:txBody>
      </p:sp>
      <p:sp>
        <p:nvSpPr>
          <p:cNvPr id="3" name="Content Placeholder 2">
            <a:extLst>
              <a:ext uri="{FF2B5EF4-FFF2-40B4-BE49-F238E27FC236}">
                <a16:creationId xmlns:a16="http://schemas.microsoft.com/office/drawing/2014/main" id="{00FEEAFF-81CF-425B-840F-01833A06B090}"/>
              </a:ext>
            </a:extLst>
          </p:cNvPr>
          <p:cNvSpPr>
            <a:spLocks noGrp="1"/>
          </p:cNvSpPr>
          <p:nvPr>
            <p:ph idx="1"/>
          </p:nvPr>
        </p:nvSpPr>
        <p:spPr>
          <a:xfrm>
            <a:off x="838200" y="1357745"/>
            <a:ext cx="10515600" cy="5442066"/>
          </a:xfrm>
        </p:spPr>
        <p:txBody>
          <a:bodyPr>
            <a:normAutofit fontScale="77500" lnSpcReduction="20000"/>
          </a:bodyPr>
          <a:lstStyle/>
          <a:p>
            <a:pPr marL="0" indent="0">
              <a:buNone/>
            </a:pPr>
            <a:r>
              <a:rPr lang="en-GB" dirty="0"/>
              <a:t>“A complaint shall be defined as an expression of dissatisfaction, however made, about the standard of service, actions or lack of action by the organisation, its own staff, or those acting on its behalf, affecting an individual resident or group of residents”.</a:t>
            </a:r>
          </a:p>
          <a:p>
            <a:pPr marL="0" indent="0">
              <a:buNone/>
            </a:pPr>
            <a:endParaRPr lang="en-GB" dirty="0"/>
          </a:p>
          <a:p>
            <a:pPr marL="0" indent="0">
              <a:buNone/>
            </a:pPr>
            <a:r>
              <a:rPr lang="en-GB" dirty="0"/>
              <a:t>Code suggest the word complaint does not have to be used, in order for it to be treated as such and be distinctive about survey feedback, service request (pre-complaint) and a formal complaint</a:t>
            </a:r>
          </a:p>
          <a:p>
            <a:pPr marL="0" indent="0">
              <a:buNone/>
            </a:pPr>
            <a:endParaRPr lang="en-GB" dirty="0"/>
          </a:p>
          <a:p>
            <a:pPr marL="0" indent="0">
              <a:buNone/>
            </a:pPr>
            <a:r>
              <a:rPr lang="en-GB" dirty="0"/>
              <a:t>Complaint Policy should suggest definitions of when a complaint will not be accepted (and why in a communication with the resident) – the resident can challenge this with the HoS:</a:t>
            </a:r>
          </a:p>
          <a:p>
            <a:r>
              <a:rPr lang="en-GB" dirty="0"/>
              <a:t>6 months elapsed</a:t>
            </a:r>
          </a:p>
          <a:p>
            <a:r>
              <a:rPr lang="en-GB" dirty="0"/>
              <a:t>recurring issue to be considered as background</a:t>
            </a:r>
          </a:p>
          <a:p>
            <a:r>
              <a:rPr lang="en-GB" dirty="0"/>
              <a:t>Legal proceedings have commenced</a:t>
            </a:r>
          </a:p>
          <a:p>
            <a:r>
              <a:rPr lang="en-GB" dirty="0"/>
              <a:t>The complaint has already concluded its process</a:t>
            </a:r>
          </a:p>
          <a:p>
            <a:pPr marL="0" indent="0">
              <a:buNone/>
            </a:pPr>
            <a:endParaRPr lang="en-GB" dirty="0"/>
          </a:p>
          <a:p>
            <a:pPr marL="0" indent="0">
              <a:buNone/>
            </a:pPr>
            <a:r>
              <a:rPr lang="en-GB" dirty="0">
                <a:solidFill>
                  <a:srgbClr val="C00000"/>
                </a:solidFill>
              </a:rPr>
              <a:t>Might need to re train </a:t>
            </a:r>
            <a:r>
              <a:rPr lang="en-GB" b="1" dirty="0">
                <a:solidFill>
                  <a:srgbClr val="C00000"/>
                </a:solidFill>
              </a:rPr>
              <a:t>ALL STAFF </a:t>
            </a:r>
            <a:r>
              <a:rPr lang="en-GB" dirty="0">
                <a:solidFill>
                  <a:srgbClr val="C00000"/>
                </a:solidFill>
              </a:rPr>
              <a:t>in that definition – what a complaint is and what it is not and how to determine the “woolly ground”?</a:t>
            </a:r>
          </a:p>
        </p:txBody>
      </p:sp>
      <p:pic>
        <p:nvPicPr>
          <p:cNvPr id="5" name="Picture 4">
            <a:extLst>
              <a:ext uri="{FF2B5EF4-FFF2-40B4-BE49-F238E27FC236}">
                <a16:creationId xmlns:a16="http://schemas.microsoft.com/office/drawing/2014/main" id="{EF62193B-684B-4265-8068-0CDBE19737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83CD7B77-17A2-4B6C-8D42-9079D7173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15276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2258-1714-4B31-A74A-D7D54799894A}"/>
              </a:ext>
            </a:extLst>
          </p:cNvPr>
          <p:cNvSpPr>
            <a:spLocks noGrp="1"/>
          </p:cNvSpPr>
          <p:nvPr>
            <p:ph type="title"/>
          </p:nvPr>
        </p:nvSpPr>
        <p:spPr/>
        <p:txBody>
          <a:bodyPr/>
          <a:lstStyle/>
          <a:p>
            <a:r>
              <a:rPr lang="en-GB" b="1" dirty="0">
                <a:solidFill>
                  <a:srgbClr val="7030A0"/>
                </a:solidFill>
              </a:rPr>
              <a:t>Accessibility of the Complaint process - actions</a:t>
            </a:r>
          </a:p>
        </p:txBody>
      </p:sp>
      <p:sp>
        <p:nvSpPr>
          <p:cNvPr id="3" name="Content Placeholder 2">
            <a:extLst>
              <a:ext uri="{FF2B5EF4-FFF2-40B4-BE49-F238E27FC236}">
                <a16:creationId xmlns:a16="http://schemas.microsoft.com/office/drawing/2014/main" id="{39FD5E70-8A76-4F28-9C3A-91A0A7E20199}"/>
              </a:ext>
            </a:extLst>
          </p:cNvPr>
          <p:cNvSpPr>
            <a:spLocks noGrp="1"/>
          </p:cNvSpPr>
          <p:nvPr>
            <p:ph idx="1"/>
          </p:nvPr>
        </p:nvSpPr>
        <p:spPr/>
        <p:txBody>
          <a:bodyPr>
            <a:normAutofit fontScale="92500" lnSpcReduction="10000"/>
          </a:bodyPr>
          <a:lstStyle/>
          <a:p>
            <a:r>
              <a:rPr lang="en-GB" dirty="0"/>
              <a:t>Clear and accessible policy, compliant with the code and set out how discretion might apply and who can use this</a:t>
            </a:r>
          </a:p>
          <a:p>
            <a:r>
              <a:rPr lang="en-GB" dirty="0"/>
              <a:t>If you have set up social media accounts  (FB/Twitter etc) – then you should accept complaints by that medium</a:t>
            </a:r>
          </a:p>
          <a:p>
            <a:r>
              <a:rPr lang="en-GB" dirty="0"/>
              <a:t>Websites, leaflets, newsletters, on line and as part of regular correspondence (and a copy of the policy on request)</a:t>
            </a:r>
          </a:p>
          <a:p>
            <a:r>
              <a:rPr lang="en-GB" dirty="0"/>
              <a:t>Needs of vulnerable and hard to reach groups – must be included</a:t>
            </a:r>
          </a:p>
          <a:p>
            <a:r>
              <a:rPr lang="en-GB" dirty="0"/>
              <a:t>Details of the way to access the HoS should be included early in the process</a:t>
            </a:r>
          </a:p>
          <a:p>
            <a:r>
              <a:rPr lang="en-GB" dirty="0"/>
              <a:t>A trained person or team assigned to take responsibility or complaint handling, who have access to all staff to facilitate quick resolution and have the authority to resolve the dispute</a:t>
            </a:r>
          </a:p>
        </p:txBody>
      </p:sp>
      <p:pic>
        <p:nvPicPr>
          <p:cNvPr id="5" name="Picture 4">
            <a:extLst>
              <a:ext uri="{FF2B5EF4-FFF2-40B4-BE49-F238E27FC236}">
                <a16:creationId xmlns:a16="http://schemas.microsoft.com/office/drawing/2014/main" id="{B4BAEC5A-20C4-453F-8CC3-66D6301696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07561055-00A3-4028-9972-65A0FCA0C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376863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A782-9172-4930-BF49-86764328E59D}"/>
              </a:ext>
            </a:extLst>
          </p:cNvPr>
          <p:cNvSpPr>
            <a:spLocks noGrp="1"/>
          </p:cNvSpPr>
          <p:nvPr>
            <p:ph type="title"/>
          </p:nvPr>
        </p:nvSpPr>
        <p:spPr/>
        <p:txBody>
          <a:bodyPr/>
          <a:lstStyle/>
          <a:p>
            <a:r>
              <a:rPr lang="en-GB" b="1" dirty="0">
                <a:solidFill>
                  <a:srgbClr val="7030A0"/>
                </a:solidFill>
              </a:rPr>
              <a:t>Complaint procedure</a:t>
            </a:r>
          </a:p>
        </p:txBody>
      </p:sp>
      <p:sp>
        <p:nvSpPr>
          <p:cNvPr id="3" name="Content Placeholder 2">
            <a:extLst>
              <a:ext uri="{FF2B5EF4-FFF2-40B4-BE49-F238E27FC236}">
                <a16:creationId xmlns:a16="http://schemas.microsoft.com/office/drawing/2014/main" id="{8F188FA3-996D-425C-9910-82BEA0A503D3}"/>
              </a:ext>
            </a:extLst>
          </p:cNvPr>
          <p:cNvSpPr>
            <a:spLocks noGrp="1"/>
          </p:cNvSpPr>
          <p:nvPr>
            <p:ph idx="1"/>
          </p:nvPr>
        </p:nvSpPr>
        <p:spPr/>
        <p:txBody>
          <a:bodyPr>
            <a:normAutofit fontScale="85000" lnSpcReduction="10000"/>
          </a:bodyPr>
          <a:lstStyle/>
          <a:p>
            <a:r>
              <a:rPr lang="en-GB" dirty="0"/>
              <a:t>Complaint acknowledgement should confirm the landlords understanding of the complaint and outcomes sought (clarification) – within 5 working days</a:t>
            </a:r>
          </a:p>
          <a:p>
            <a:r>
              <a:rPr lang="en-GB" dirty="0"/>
              <a:t>2 stage procedure (not 3):</a:t>
            </a:r>
          </a:p>
          <a:p>
            <a:pPr marL="914400" lvl="1" indent="-457200">
              <a:buFont typeface="+mj-lt"/>
              <a:buAutoNum type="arabicPeriod"/>
            </a:pPr>
            <a:r>
              <a:rPr lang="en-GB" dirty="0"/>
              <a:t>Decision expected not longer than 10 working days from receipt (if not possible not more than another 10 working days agreed extension)</a:t>
            </a:r>
          </a:p>
          <a:p>
            <a:pPr marL="914400" lvl="1" indent="-457200">
              <a:buFont typeface="+mj-lt"/>
              <a:buAutoNum type="arabicPeriod"/>
            </a:pPr>
            <a:r>
              <a:rPr lang="en-GB" dirty="0"/>
              <a:t>Challenge on appeal expected not to take longer than  20 working days from the request to escalate (if this is not possible, not more than another 10 working days agreed extension) </a:t>
            </a:r>
          </a:p>
          <a:p>
            <a:pPr marL="457200" lvl="1" indent="0">
              <a:buNone/>
            </a:pPr>
            <a:r>
              <a:rPr lang="en-GB" dirty="0"/>
              <a:t>Landlords have to set out why you have 3 stages in the HOS annual self assessment. More than 3 stages is unacceptable and within 20 days – only acceptable if convening a panel</a:t>
            </a:r>
          </a:p>
          <a:p>
            <a:r>
              <a:rPr lang="en-GB" dirty="0">
                <a:solidFill>
                  <a:srgbClr val="C00000"/>
                </a:solidFill>
              </a:rPr>
              <a:t>Resident involvement as part of the review process is encouraged</a:t>
            </a:r>
          </a:p>
          <a:p>
            <a:r>
              <a:rPr lang="en-GB" dirty="0"/>
              <a:t>The landlord or the tenant may refer the case to the HoS within 8 week window of last stage of complaint decision</a:t>
            </a:r>
          </a:p>
        </p:txBody>
      </p:sp>
      <p:pic>
        <p:nvPicPr>
          <p:cNvPr id="5" name="Picture 4">
            <a:extLst>
              <a:ext uri="{FF2B5EF4-FFF2-40B4-BE49-F238E27FC236}">
                <a16:creationId xmlns:a16="http://schemas.microsoft.com/office/drawing/2014/main" id="{3A150425-E07F-4321-AC52-7D86A2730B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196FB6A0-C35E-4748-B832-F530C88D7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73862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0F01-86B0-4AD5-8197-02C7F56CB44F}"/>
              </a:ext>
            </a:extLst>
          </p:cNvPr>
          <p:cNvSpPr>
            <a:spLocks noGrp="1"/>
          </p:cNvSpPr>
          <p:nvPr>
            <p:ph type="title"/>
          </p:nvPr>
        </p:nvSpPr>
        <p:spPr/>
        <p:txBody>
          <a:bodyPr/>
          <a:lstStyle/>
          <a:p>
            <a:r>
              <a:rPr lang="en-GB" b="1" dirty="0">
                <a:solidFill>
                  <a:srgbClr val="7030A0"/>
                </a:solidFill>
              </a:rPr>
              <a:t>Resident communications</a:t>
            </a:r>
          </a:p>
        </p:txBody>
      </p:sp>
      <p:sp>
        <p:nvSpPr>
          <p:cNvPr id="3" name="Content Placeholder 2">
            <a:extLst>
              <a:ext uri="{FF2B5EF4-FFF2-40B4-BE49-F238E27FC236}">
                <a16:creationId xmlns:a16="http://schemas.microsoft.com/office/drawing/2014/main" id="{DFAD0F80-9A39-4E95-819E-80721DB13BB2}"/>
              </a:ext>
            </a:extLst>
          </p:cNvPr>
          <p:cNvSpPr>
            <a:spLocks noGrp="1"/>
          </p:cNvSpPr>
          <p:nvPr>
            <p:ph idx="1"/>
          </p:nvPr>
        </p:nvSpPr>
        <p:spPr/>
        <p:txBody>
          <a:bodyPr>
            <a:normAutofit fontScale="92500" lnSpcReduction="20000"/>
          </a:bodyPr>
          <a:lstStyle/>
          <a:p>
            <a:r>
              <a:rPr lang="en-GB" dirty="0"/>
              <a:t>Plain English, address all points of the complaint, referencing law, policy and procedure as well as good practice if possible</a:t>
            </a:r>
          </a:p>
          <a:p>
            <a:r>
              <a:rPr lang="en-GB" dirty="0"/>
              <a:t>The resident should be given every opportunity to set out their position and comment on any adverse findings before decisions are made and manage resident expectations, as well as have a “buddy” to manage the complaint on their behalf or be accompanied in the meeting</a:t>
            </a:r>
          </a:p>
          <a:p>
            <a:r>
              <a:rPr lang="en-GB" dirty="0"/>
              <a:t>Any legal matters to be explained in obligations of tenants and landlords</a:t>
            </a:r>
          </a:p>
          <a:p>
            <a:r>
              <a:rPr lang="en-GB" dirty="0"/>
              <a:t>Communication with the residents to meet their reasonable needs and regularly updated</a:t>
            </a:r>
          </a:p>
          <a:p>
            <a:r>
              <a:rPr lang="en-GB" dirty="0"/>
              <a:t>At each stage of completion, the response must included the stage, the outcome, the reason for decisions, the details of remedy, details of outstanding issues, details of how to escalate the matter</a:t>
            </a:r>
          </a:p>
          <a:p>
            <a:r>
              <a:rPr lang="en-GB" dirty="0"/>
              <a:t>Compliants will be impartially handled, fair in process and procedures</a:t>
            </a:r>
          </a:p>
        </p:txBody>
      </p:sp>
      <p:pic>
        <p:nvPicPr>
          <p:cNvPr id="5" name="Picture 4">
            <a:extLst>
              <a:ext uri="{FF2B5EF4-FFF2-40B4-BE49-F238E27FC236}">
                <a16:creationId xmlns:a16="http://schemas.microsoft.com/office/drawing/2014/main" id="{64C644C4-E343-4B4B-8DFC-BCAB3F7241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80AAFE62-6009-442A-A06D-A310509C9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243377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AB85-68B8-4365-8426-80483CF1AAB3}"/>
              </a:ext>
            </a:extLst>
          </p:cNvPr>
          <p:cNvSpPr>
            <a:spLocks noGrp="1"/>
          </p:cNvSpPr>
          <p:nvPr>
            <p:ph type="title"/>
          </p:nvPr>
        </p:nvSpPr>
        <p:spPr/>
        <p:txBody>
          <a:bodyPr/>
          <a:lstStyle/>
          <a:p>
            <a:r>
              <a:rPr lang="en-GB" dirty="0">
                <a:solidFill>
                  <a:srgbClr val="7030A0"/>
                </a:solidFill>
              </a:rPr>
              <a:t>Other</a:t>
            </a:r>
          </a:p>
        </p:txBody>
      </p:sp>
      <p:sp>
        <p:nvSpPr>
          <p:cNvPr id="3" name="Content Placeholder 2">
            <a:extLst>
              <a:ext uri="{FF2B5EF4-FFF2-40B4-BE49-F238E27FC236}">
                <a16:creationId xmlns:a16="http://schemas.microsoft.com/office/drawing/2014/main" id="{544C0CFC-C30D-4E3E-AD6D-23DA456FEFD7}"/>
              </a:ext>
            </a:extLst>
          </p:cNvPr>
          <p:cNvSpPr>
            <a:spLocks noGrp="1"/>
          </p:cNvSpPr>
          <p:nvPr>
            <p:ph idx="1"/>
          </p:nvPr>
        </p:nvSpPr>
        <p:spPr/>
        <p:txBody>
          <a:bodyPr>
            <a:normAutofit lnSpcReduction="10000"/>
          </a:bodyPr>
          <a:lstStyle/>
          <a:p>
            <a:r>
              <a:rPr lang="en-GB" dirty="0"/>
              <a:t>Duty to co-operate with the HoS investigation – or a complaint handling  failure order will be served</a:t>
            </a:r>
          </a:p>
          <a:p>
            <a:r>
              <a:rPr lang="en-GB" dirty="0"/>
              <a:t>Space for staff cooperate by setting out their position and can comment on any adverse findings</a:t>
            </a:r>
          </a:p>
          <a:p>
            <a:r>
              <a:rPr lang="en-GB" dirty="0"/>
              <a:t>2</a:t>
            </a:r>
            <a:r>
              <a:rPr lang="en-GB" baseline="30000" dirty="0"/>
              <a:t>nd</a:t>
            </a:r>
            <a:r>
              <a:rPr lang="en-GB" dirty="0"/>
              <a:t> stage escalation to appeal– clarity on who will review and what is being reviewed as well as evidence gathered and how long that will take to complete, or</a:t>
            </a:r>
          </a:p>
          <a:p>
            <a:r>
              <a:rPr lang="en-GB" dirty="0"/>
              <a:t>The land lord may escalate to the HoS themselves</a:t>
            </a:r>
          </a:p>
          <a:p>
            <a:r>
              <a:rPr lang="en-GB" dirty="0"/>
              <a:t>Resident unacceptable behaviour management must eb clear and comply with the Equality Act</a:t>
            </a:r>
          </a:p>
        </p:txBody>
      </p:sp>
      <p:pic>
        <p:nvPicPr>
          <p:cNvPr id="5" name="Picture 4">
            <a:extLst>
              <a:ext uri="{FF2B5EF4-FFF2-40B4-BE49-F238E27FC236}">
                <a16:creationId xmlns:a16="http://schemas.microsoft.com/office/drawing/2014/main" id="{F44ECFA3-8686-41CE-9304-55C186C8A0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96847" y="313891"/>
            <a:ext cx="734291" cy="734291"/>
          </a:xfrm>
          <a:prstGeom prst="rect">
            <a:avLst/>
          </a:prstGeom>
        </p:spPr>
      </p:pic>
      <p:pic>
        <p:nvPicPr>
          <p:cNvPr id="7" name="Picture 6">
            <a:extLst>
              <a:ext uri="{FF2B5EF4-FFF2-40B4-BE49-F238E27FC236}">
                <a16:creationId xmlns:a16="http://schemas.microsoft.com/office/drawing/2014/main" id="{321D7FD1-B236-45CF-AC26-13B22AD06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7" y="6176963"/>
            <a:ext cx="1022445" cy="485661"/>
          </a:xfrm>
          <a:prstGeom prst="rect">
            <a:avLst/>
          </a:prstGeom>
        </p:spPr>
      </p:pic>
    </p:spTree>
    <p:extLst>
      <p:ext uri="{BB962C8B-B14F-4D97-AF65-F5344CB8AC3E}">
        <p14:creationId xmlns:p14="http://schemas.microsoft.com/office/powerpoint/2010/main" val="281638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1951</Words>
  <Application>Microsoft Office PowerPoint</Application>
  <PresentationFormat>Widescreen</PresentationFormat>
  <Paragraphs>149</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 Changes to Complaint Management requirements</vt:lpstr>
      <vt:lpstr>Changes afoot</vt:lpstr>
      <vt:lpstr>New Complaint Handling Code</vt:lpstr>
      <vt:lpstr>New Complaint Handling Code (2)</vt:lpstr>
      <vt:lpstr>A slightly revised complaint definition</vt:lpstr>
      <vt:lpstr>Accessibility of the Complaint process - actions</vt:lpstr>
      <vt:lpstr>Complaint procedure</vt:lpstr>
      <vt:lpstr>Resident communications</vt:lpstr>
      <vt:lpstr>Other</vt:lpstr>
      <vt:lpstr>Putting things right</vt:lpstr>
      <vt:lpstr>Continuous learning</vt:lpstr>
      <vt:lpstr>Plans to Name and shame</vt:lpstr>
      <vt:lpstr>MOU HoS and RSH</vt:lpstr>
      <vt:lpstr>NHF Code of Governance  </vt:lpstr>
      <vt:lpstr>So what does this mean for involvement?</vt:lpstr>
      <vt:lpstr>Options for resident engagement</vt:lpstr>
      <vt:lpstr>Anything else?</vt:lpstr>
      <vt:lpstr>On the Couch</vt:lpstr>
      <vt:lpstr>Next meetings – Zoom 10-12.30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Complaint Management requirements</dc:title>
  <dc:creator>YVONNE DAVIES</dc:creator>
  <cp:lastModifiedBy>YVONNE DAVIES</cp:lastModifiedBy>
  <cp:revision>24</cp:revision>
  <dcterms:created xsi:type="dcterms:W3CDTF">2020-09-07T19:17:47Z</dcterms:created>
  <dcterms:modified xsi:type="dcterms:W3CDTF">2020-10-03T11:42:56Z</dcterms:modified>
</cp:coreProperties>
</file>