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8" r:id="rId4"/>
    <p:sldId id="269" r:id="rId5"/>
    <p:sldId id="261" r:id="rId6"/>
    <p:sldId id="27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0770" autoAdjust="0"/>
  </p:normalViewPr>
  <p:slideViewPr>
    <p:cSldViewPr snapToGrid="0">
      <p:cViewPr>
        <p:scale>
          <a:sx n="42" d="100"/>
          <a:sy n="42" d="100"/>
        </p:scale>
        <p:origin x="12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67E4C-E3C5-4A32-88DF-2770F045EB73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F5FD5-0314-4260-89CF-80A290DAAF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768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F5FD5-0314-4260-89CF-80A290DAAF3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37707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Mix of cases, some relate to the “serious detriment” cases whilst in others the RSH did not make such a finding.</a:t>
            </a:r>
          </a:p>
          <a:p>
            <a:pPr marL="0" indent="0">
              <a:buNone/>
            </a:pPr>
            <a:r>
              <a:rPr lang="en-US" dirty="0"/>
              <a:t>They outlined the action taken by the RSH and lessons to be learned, grouped by the type of breach in each:</a:t>
            </a:r>
          </a:p>
          <a:p>
            <a:r>
              <a:rPr lang="en-US" dirty="0"/>
              <a:t>Link between consumer regulation &amp; governance </a:t>
            </a:r>
          </a:p>
          <a:p>
            <a:r>
              <a:rPr lang="en-US" dirty="0"/>
              <a:t>Regulating local authorities’ compliance with the Consumer Standards </a:t>
            </a:r>
          </a:p>
          <a:p>
            <a:r>
              <a:rPr lang="en-US" dirty="0"/>
              <a:t>Compliance with electrical safety requirements</a:t>
            </a:r>
          </a:p>
          <a:p>
            <a:r>
              <a:rPr lang="en-US" dirty="0"/>
              <a:t>Compliance with fire safety requirements</a:t>
            </a:r>
          </a:p>
          <a:p>
            <a:r>
              <a:rPr lang="en-US" dirty="0"/>
              <a:t>Compliance with fire, electrical &amp; asbestos safety requirements</a:t>
            </a:r>
          </a:p>
          <a:p>
            <a:r>
              <a:rPr lang="en-US" dirty="0"/>
              <a:t>Supporting tenants experiencing anti-social behaviour</a:t>
            </a:r>
          </a:p>
          <a:p>
            <a:r>
              <a:rPr lang="en-US" dirty="0"/>
              <a:t>Improving safety around communal areas</a:t>
            </a:r>
          </a:p>
          <a:p>
            <a:r>
              <a:rPr lang="en-US" dirty="0"/>
              <a:t>Taking account of vulnerable tenants’ needs</a:t>
            </a:r>
          </a:p>
          <a:p>
            <a:r>
              <a:rPr lang="en-US" dirty="0"/>
              <a:t>Effective complaint handling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F5FD5-0314-4260-89CF-80A290DAAF3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043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en-GB" b="0" i="0" dirty="0">
                <a:solidFill>
                  <a:srgbClr val="575756"/>
                </a:solidFill>
                <a:effectLst/>
                <a:latin typeface="lato"/>
              </a:rPr>
              <a:t>..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F5FD5-0314-4260-89CF-80A290DAAF3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58321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F5FD5-0314-4260-89CF-80A290DAAF3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18348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F5FD5-0314-4260-89CF-80A290DAAF3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934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66AC3-4E68-43AB-A66C-A11406C822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D844A3-4CC9-4833-9D4D-5078C55C72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5115C-1701-4FC3-9099-57C7035F3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838A-C5C9-4E02-9E8E-1E310111C888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C4BDF-DC2B-4478-AC00-201C11278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3D8FC-0578-432F-9D97-597E43075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F58-80B8-4016-90C8-15324FAB1A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2692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459AB-F709-43FD-A377-6D0C179A5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493B12-3136-497C-8D60-DBC200FDB9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93E50D-532A-483C-BEA7-D1A0A3CF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838A-C5C9-4E02-9E8E-1E310111C888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C9FF9C-4BA0-4F28-9FF3-CEAD7A3D3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473A21-DF56-4919-8A93-F6F0AA5EE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F58-80B8-4016-90C8-15324FAB1A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3446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3D08F27-3744-4378-8B8B-F81CC0C6ED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7D702E-0B74-43BB-AD7A-28DB2844B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A2E1AF-2C5B-4EE3-A205-72FB41F13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838A-C5C9-4E02-9E8E-1E310111C888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F74FDC-CC9C-4D44-B1AC-6F45B54A91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0546FD-5D03-4F48-914D-878205E78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F58-80B8-4016-90C8-15324FAB1A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066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BDB96-1DE7-434D-ABB1-C70BA4B785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C7A9ED-5AC4-4689-8697-621E24E45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2C03F-0F57-41E6-A20E-55626CA1B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838A-C5C9-4E02-9E8E-1E310111C888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5E8F5-9115-4CAD-A9AC-0C5BA1D48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EEF14-9D3D-4CDA-828A-C8512E3EA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F58-80B8-4016-90C8-15324FAB1A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360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B547E-543D-45E3-99A6-02FEDAD63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19E04-FE43-4BDC-A9F5-4699151A3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7C078B-5009-423E-958C-FD0F3D127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838A-C5C9-4E02-9E8E-1E310111C888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9C77F-EB0E-4DBB-AC7C-F0604CC11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D1260D-23BE-4D56-81B7-43F1FEBFE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F58-80B8-4016-90C8-15324FAB1A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58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9F90E-CA3A-42D7-8B6B-515CE6CA4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97C8E-49CF-4EE3-AAAC-867A843A47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7C0829-106B-4228-85B8-D0F55F543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85BFF3-59F1-4675-ACAB-7CD2383C3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838A-C5C9-4E02-9E8E-1E310111C888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23CBA-951A-4F6D-9F23-E2B39B536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1665CC-B0E3-4E97-87A0-A563F5666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F58-80B8-4016-90C8-15324FAB1A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847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78364-B5B6-4A8A-AB0E-BC1CFEE38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F5144-7559-4920-A524-E2D4BA0DA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20806-258E-49DE-9BE1-1ADAB2C79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59CB9F-8FCD-4270-B367-1C1F8B117D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3EBD2F-1D3A-4F31-896F-8CE368A1AD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7B6410-6466-42B8-ADFA-26517C9FE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838A-C5C9-4E02-9E8E-1E310111C888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0DFED3-7C01-41BC-BBEC-A064F81A6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7CD035-3138-4575-90BB-FD8116599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F58-80B8-4016-90C8-15324FAB1A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0809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2979B-A16E-40C1-9D62-D48ECE1B5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A0815F-889A-449F-B034-E61C4E79B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838A-C5C9-4E02-9E8E-1E310111C888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238C98-0230-4EBA-A687-10AB9A44F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FD2998-9CAD-48D7-8061-212746AD0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F58-80B8-4016-90C8-15324FAB1A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948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B4D3EF-3968-4FC5-82E6-DF198BF3E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838A-C5C9-4E02-9E8E-1E310111C888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A8EACF-C1A7-4671-A4D6-997EAA833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C2FED-6751-42B8-9289-7B3A240A8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F58-80B8-4016-90C8-15324FAB1A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3888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1103D-74BE-4B31-AA71-1E2DBCD3A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7E758-5C38-4B49-BDF1-8857BD2BC8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35C5DF-9C68-44AC-B2BB-8DA8907323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BE1DB-9644-4BD7-9497-C97C0A5B8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838A-C5C9-4E02-9E8E-1E310111C888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B5659-1CD3-480D-8863-A8B71DC1B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1A4809-F726-46C0-A3B3-07C514FCF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F58-80B8-4016-90C8-15324FAB1A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375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86D9D-0A49-4A21-92B0-4D268E024D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7678F9-5E68-4261-A6B8-CD6D90A320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7C8084-A98C-40F6-8F8E-061F4110DD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1BE7-2367-4A02-90EE-9B25E7776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D838A-C5C9-4E02-9E8E-1E310111C888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0062E-8731-4908-BF34-7C2B6B1DB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3327DE-6BFC-4934-9A7D-4A456E03F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96F58-80B8-4016-90C8-15324FAB1A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71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854803-C905-4454-9708-775A5C9AB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98BB6A-65CF-4F6D-8E65-7D243AC21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CC5E0A-4987-45AC-9ACB-879FF5C59B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7D838A-C5C9-4E02-9E8E-1E310111C888}" type="datetimeFigureOut">
              <a:rPr lang="en-GB" smtClean="0"/>
              <a:t>13/10/2020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E8BADB-F598-4622-ACB8-EA27469BA2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4C623A-0CD7-4612-AD6B-E2A3340364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96F58-80B8-4016-90C8-15324FAB1A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078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vonne@tenantadvisor.ne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ned21.com/feedback-educativo" TargetMode="Externa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9BB347-0742-4B06-A865-1918E8453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11109"/>
          </a:xfrm>
        </p:spPr>
        <p:txBody>
          <a:bodyPr>
            <a:normAutofit fontScale="90000"/>
          </a:bodyPr>
          <a:lstStyle/>
          <a:p>
            <a:br>
              <a:rPr lang="en-US" b="1" dirty="0">
                <a:solidFill>
                  <a:srgbClr val="7030A0"/>
                </a:solidFill>
              </a:rPr>
            </a:br>
            <a:r>
              <a:rPr lang="en-US" sz="4400" b="1" dirty="0">
                <a:solidFill>
                  <a:srgbClr val="7030A0"/>
                </a:solidFill>
              </a:rPr>
              <a:t>RSH Annual Consumer Review 2019/20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sz="3600" b="1" dirty="0">
                <a:solidFill>
                  <a:srgbClr val="7030A0"/>
                </a:solidFill>
              </a:rPr>
              <a:t>Summary and Discussion Points</a:t>
            </a:r>
            <a:endParaRPr lang="en-GB" sz="3600" b="1" dirty="0">
              <a:solidFill>
                <a:srgbClr val="7030A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ABD850-3E6A-4201-BD19-11B5D076AE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17720"/>
            <a:ext cx="9144000" cy="1828800"/>
          </a:xfrm>
        </p:spPr>
        <p:txBody>
          <a:bodyPr>
            <a:normAutofit/>
          </a:bodyPr>
          <a:lstStyle/>
          <a:p>
            <a:r>
              <a:rPr lang="en-GB" sz="2400" b="1" dirty="0"/>
              <a:t>Scrutiny and Empowerment Partners Limited</a:t>
            </a:r>
          </a:p>
          <a:p>
            <a:r>
              <a:rPr lang="en-GB" sz="2400" b="1" dirty="0"/>
              <a:t>14</a:t>
            </a:r>
            <a:r>
              <a:rPr lang="en-GB" sz="2400" b="1" baseline="30000" dirty="0"/>
              <a:t>th</a:t>
            </a:r>
            <a:r>
              <a:rPr lang="en-GB" sz="2400" b="1" dirty="0"/>
              <a:t> October 2020</a:t>
            </a:r>
          </a:p>
          <a:p>
            <a:r>
              <a:rPr lang="en-GB" sz="2400" dirty="0"/>
              <a:t>Tel: 07867 974659</a:t>
            </a:r>
          </a:p>
          <a:p>
            <a:r>
              <a:rPr lang="en-GB" sz="2400" dirty="0">
                <a:hlinkClick r:id="rId3"/>
              </a:rPr>
              <a:t>yvonne@tenantadvisor.n</a:t>
            </a:r>
            <a:r>
              <a:rPr lang="en-GB" sz="2000" dirty="0">
                <a:hlinkClick r:id="rId3"/>
              </a:rPr>
              <a:t>et</a:t>
            </a:r>
            <a:r>
              <a:rPr lang="en-GB" sz="2000" dirty="0"/>
              <a:t> </a:t>
            </a: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502CD9-7EA3-4003-88C1-40CDA19102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224" y="3107627"/>
            <a:ext cx="2072640" cy="984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49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2917A-6857-4DE1-887B-F61CB9071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Regulator of Social Housing’s (RSH) </a:t>
            </a:r>
            <a:br>
              <a:rPr lang="en-US" b="1" dirty="0">
                <a:solidFill>
                  <a:srgbClr val="7030A0"/>
                </a:solidFill>
              </a:rPr>
            </a:br>
            <a:r>
              <a:rPr lang="en-US" b="1" dirty="0">
                <a:solidFill>
                  <a:srgbClr val="7030A0"/>
                </a:solidFill>
              </a:rPr>
              <a:t>8</a:t>
            </a:r>
            <a:r>
              <a:rPr lang="en-US" b="1" baseline="30000" dirty="0">
                <a:solidFill>
                  <a:srgbClr val="7030A0"/>
                </a:solidFill>
              </a:rPr>
              <a:t>th</a:t>
            </a:r>
            <a:r>
              <a:rPr lang="en-US" b="1" dirty="0">
                <a:solidFill>
                  <a:srgbClr val="7030A0"/>
                </a:solidFill>
              </a:rPr>
              <a:t> Annual Consumer Regulation Review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6748A-2D99-481C-A423-545EE8B0A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Summary of RSH’s consumer regulatory work for 2019-20</a:t>
            </a:r>
          </a:p>
          <a:p>
            <a:r>
              <a:rPr lang="en-US" dirty="0"/>
              <a:t>Details the 15 “serious detriment” breaches – tripled – inc from LAs</a:t>
            </a:r>
          </a:p>
          <a:p>
            <a:r>
              <a:rPr lang="en-US" dirty="0"/>
              <a:t>Sharp increase in the number of breaches which met the “serious detriment” test since 2018/19</a:t>
            </a:r>
          </a:p>
          <a:p>
            <a:r>
              <a:rPr lang="en-US" dirty="0"/>
              <a:t>Lessons for the future</a:t>
            </a:r>
          </a:p>
          <a:p>
            <a:pPr lvl="1"/>
            <a:r>
              <a:rPr lang="en-US" dirty="0"/>
              <a:t>Safety breaches</a:t>
            </a:r>
          </a:p>
          <a:p>
            <a:pPr lvl="1"/>
            <a:r>
              <a:rPr lang="en-US" dirty="0"/>
              <a:t>Communal areas</a:t>
            </a:r>
          </a:p>
          <a:p>
            <a:pPr lvl="1"/>
            <a:r>
              <a:rPr lang="en-US" dirty="0"/>
              <a:t>Vulnerable tenants</a:t>
            </a:r>
          </a:p>
          <a:p>
            <a:pPr lvl="1"/>
            <a:r>
              <a:rPr lang="en-US" dirty="0"/>
              <a:t>Compliant handling</a:t>
            </a:r>
          </a:p>
          <a:p>
            <a:pPr lvl="1"/>
            <a:r>
              <a:rPr lang="en-US" dirty="0"/>
              <a:t>Consumer regulation and governance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A35C07-234A-439B-A374-75E0B633A4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624" y="5929681"/>
            <a:ext cx="1185672" cy="56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177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A84C1-123B-4E2D-AAA2-734178A9D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Relevant lessons for us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2E486-AAF5-47F4-9E4F-E1EB291C61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7048"/>
            <a:ext cx="10515600" cy="464991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Key themes the report outlined a need to show: </a:t>
            </a:r>
          </a:p>
          <a:p>
            <a:r>
              <a:rPr lang="en-US" dirty="0"/>
              <a:t>We understand the requirements</a:t>
            </a:r>
          </a:p>
          <a:p>
            <a:r>
              <a:rPr lang="en-US" dirty="0"/>
              <a:t>Oversight, risk management and internal controls</a:t>
            </a:r>
          </a:p>
          <a:p>
            <a:r>
              <a:rPr lang="en-US" dirty="0"/>
              <a:t>How we take tenants into account </a:t>
            </a:r>
          </a:p>
          <a:p>
            <a:r>
              <a:rPr lang="en-US" dirty="0"/>
              <a:t>Putting things right</a:t>
            </a:r>
          </a:p>
          <a:p>
            <a:r>
              <a:rPr lang="en-US" dirty="0"/>
              <a:t>Swift response to complaints polite and fair even for complex issues,  have clear simple systems and board reporting on complaints</a:t>
            </a:r>
          </a:p>
          <a:p>
            <a:r>
              <a:rPr lang="en-US" dirty="0"/>
              <a:t>Demonstrate that they have taken tenants’ diverse needs into account, in the course of their business</a:t>
            </a:r>
          </a:p>
          <a:p>
            <a:r>
              <a:rPr lang="en-US" dirty="0"/>
              <a:t>Transparency and self reporting when something goes wrong to the RSH</a:t>
            </a:r>
          </a:p>
          <a:p>
            <a:r>
              <a:rPr lang="en-US" dirty="0"/>
              <a:t>Good data and systems management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85FE6D-1DC8-42FA-A39F-D2DE1F0BD3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624" y="5929681"/>
            <a:ext cx="1185672" cy="56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2363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7F37F-7EAB-48F0-A6D0-77B9797ED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White Paper Changes?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C71C07-B379-48DF-ADD3-D7B2C5C962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nod towards possible changes in the Housing White Paper which may:</a:t>
            </a:r>
          </a:p>
          <a:p>
            <a:r>
              <a:rPr lang="en-US" dirty="0"/>
              <a:t>Impact the threshold for serious detriment </a:t>
            </a:r>
          </a:p>
          <a:p>
            <a:r>
              <a:rPr lang="en-US" dirty="0"/>
              <a:t>Expect regulatory proactivity in monitoring the Consumer Standards in the future </a:t>
            </a:r>
          </a:p>
          <a:p>
            <a:pPr marL="0" indent="0">
              <a:buNone/>
            </a:pPr>
            <a:r>
              <a:rPr lang="en-US" b="1" dirty="0"/>
              <a:t>The RSH encourages RP’s to anticipate these changes by taking steps now, “to improve areas of their service where they need to or their engagement with tenants</a:t>
            </a:r>
            <a:r>
              <a:rPr lang="en-US" dirty="0"/>
              <a:t>”.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0BAF8B-D075-4C59-B7F8-6205BBDE57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624" y="5929681"/>
            <a:ext cx="1185672" cy="56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374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5F300-1934-4C5A-809F-4B2F1450C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Six Lessons for Providers from the 15 Breaches 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E7AD6-7794-4CD5-83DD-8A1BFE2B3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social landlords must ensure tenants are safe in their own homes, in terms of health &amp; safety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ensuring a respectful, fair treatment of tenants, to underpin a trustful mutual relationship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swift, effective process of responding to complaints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maintain &amp; be able to evidence, compliance with Consumer Standards to all tenants and stakeholders, as well as a clearly understand the requirements &amp; responsibilities providers are subject to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good quality data management and effective systems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 transparent relationship with the RSH, tenants and stakeholders, which may influence the level of regulatory intervention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1D5D1D-630C-454E-A0DB-FB77067CDE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624" y="5929681"/>
            <a:ext cx="1185672" cy="56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5966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EF9C3-D2AD-497F-9E4F-53865962B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50976"/>
            <a:ext cx="10515600" cy="73971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u="sng" dirty="0">
                <a:solidFill>
                  <a:srgbClr val="7030A0"/>
                </a:solidFill>
              </a:rPr>
              <a:t>Discussions</a:t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GB" b="1" dirty="0">
                <a:solidFill>
                  <a:srgbClr val="7030A0"/>
                </a:solidFill>
              </a:rPr>
              <a:t>How do we evidence?</a:t>
            </a:r>
            <a:br>
              <a:rPr lang="en-GB" b="1" dirty="0">
                <a:solidFill>
                  <a:srgbClr val="7030A0"/>
                </a:solidFill>
              </a:rPr>
            </a:br>
            <a:r>
              <a:rPr lang="en-GB" b="1" dirty="0">
                <a:solidFill>
                  <a:srgbClr val="7030A0"/>
                </a:solidFill>
              </a:rPr>
              <a:t>What shall we change?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74B41-BDEE-4DC5-812E-6CB70B6BA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2304"/>
            <a:ext cx="10515600" cy="37446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Compliance with Consumer Standards </a:t>
            </a:r>
            <a:r>
              <a:rPr lang="en-US" sz="3200" dirty="0"/>
              <a:t>to all tenants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 </a:t>
            </a:r>
            <a:r>
              <a:rPr lang="en-US" sz="3200" b="1" dirty="0"/>
              <a:t>Transparency in engaging residents to shape services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Tenants  </a:t>
            </a:r>
            <a:r>
              <a:rPr lang="en-US" sz="3200" b="1" dirty="0"/>
              <a:t>understand the requirements &amp; responsibilities </a:t>
            </a:r>
            <a:r>
              <a:rPr lang="en-US" sz="3200" dirty="0"/>
              <a:t>providers are subject to</a:t>
            </a:r>
            <a:r>
              <a:rPr lang="en-GB" sz="3200" dirty="0"/>
              <a:t>  and their own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200" dirty="0"/>
              <a:t>Demonstrating that we treat tenants with fairness and respect- including </a:t>
            </a:r>
            <a:r>
              <a:rPr lang="en-GB" sz="3200" b="1" dirty="0"/>
              <a:t>taking account of their diverse needs </a:t>
            </a:r>
            <a:r>
              <a:rPr lang="en-GB" sz="3200" dirty="0"/>
              <a:t>– building trust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55ED51-9B2C-4C90-B39A-11D9EDED3F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7624" y="5929681"/>
            <a:ext cx="1185672" cy="56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328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2F6FD-C786-41FC-9644-A90745E0B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Feedback </a:t>
            </a:r>
            <a:r>
              <a:rPr lang="en-US" b="1">
                <a:solidFill>
                  <a:srgbClr val="7030A0"/>
                </a:solidFill>
              </a:rPr>
              <a:t>from Each </a:t>
            </a:r>
            <a:r>
              <a:rPr lang="en-US" b="1" dirty="0">
                <a:solidFill>
                  <a:srgbClr val="7030A0"/>
                </a:solidFill>
              </a:rPr>
              <a:t>Group</a:t>
            </a:r>
            <a:endParaRPr lang="en-GB" b="1" dirty="0">
              <a:solidFill>
                <a:srgbClr val="7030A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AAAA335-7785-465F-A675-A2CB7AD387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9694" y="5933713"/>
            <a:ext cx="1592366" cy="756374"/>
          </a:xfrm>
          <a:prstGeom prst="rect">
            <a:avLst/>
          </a:prstGeo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2A693D27-20EF-4733-97B3-5282BD29ED5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2762250" y="2343944"/>
            <a:ext cx="6667500" cy="3314700"/>
          </a:xfrm>
        </p:spPr>
      </p:pic>
    </p:spTree>
    <p:extLst>
      <p:ext uri="{BB962C8B-B14F-4D97-AF65-F5344CB8AC3E}">
        <p14:creationId xmlns:p14="http://schemas.microsoft.com/office/powerpoint/2010/main" val="224372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530</Words>
  <Application>Microsoft Office PowerPoint</Application>
  <PresentationFormat>Widescreen</PresentationFormat>
  <Paragraphs>62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lato</vt:lpstr>
      <vt:lpstr>Office Theme</vt:lpstr>
      <vt:lpstr> RSH Annual Consumer Review 2019/20 Summary and Discussion Points</vt:lpstr>
      <vt:lpstr>Regulator of Social Housing’s (RSH)  8th Annual Consumer Regulation Review</vt:lpstr>
      <vt:lpstr>Relevant lessons for us</vt:lpstr>
      <vt:lpstr>White Paper Changes?</vt:lpstr>
      <vt:lpstr>Six Lessons for Providers from the 15 Breaches </vt:lpstr>
      <vt:lpstr>Discussions How do we evidence? What shall we change? </vt:lpstr>
      <vt:lpstr>Feedback from Each Group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to Learn RSH Annual Consumer Review 2019/20</dc:title>
  <dc:creator>Mark Chaplin</dc:creator>
  <cp:lastModifiedBy>YVONNE DAVIES</cp:lastModifiedBy>
  <cp:revision>21</cp:revision>
  <dcterms:created xsi:type="dcterms:W3CDTF">2020-10-08T08:36:47Z</dcterms:created>
  <dcterms:modified xsi:type="dcterms:W3CDTF">2020-10-13T19:32:11Z</dcterms:modified>
</cp:coreProperties>
</file>