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4" r:id="rId3"/>
    <p:sldId id="265" r:id="rId4"/>
    <p:sldId id="272" r:id="rId5"/>
    <p:sldId id="276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38" y="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C0465-DDB9-4319-B755-EFBF1F1D138A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3B4AC-878A-4862-AFEE-B1568D8CE3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25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Building Regulations Advisory Committee </a:t>
            </a:r>
            <a:r>
              <a:rPr lang="en-US" dirty="0"/>
              <a:t>- to produce evidence-based guidance on emerging built environment problems. The regulator will use this committee investigate these issues</a:t>
            </a:r>
          </a:p>
          <a:p>
            <a:r>
              <a:rPr lang="en-US" b="1" dirty="0"/>
              <a:t>Competence Committee </a:t>
            </a:r>
            <a:r>
              <a:rPr lang="en-US" dirty="0"/>
              <a:t>- this will improve the competence of workers and managers in the building safety sector with non-statutory advice, guidance, competence frameworks and capability training programmes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3B4AC-878A-4862-AFEE-B1568D8CE38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74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A684-5700-4498-B046-C529DB3C4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203A5-0467-47B9-AF33-B4C9A44EE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C8D5D-E477-4664-A8D1-5796FBD6B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C5C2-EF3F-4D59-9AFD-4096A27B8522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D9C1A-A014-495A-8D0B-A0BAF2D2B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3083-4771-4859-8768-96DFB09D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FFEF-73B8-46B9-BA8A-4B71D68E2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42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08AF0-7C3D-4EC6-9CB9-46283C41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1245AA-7F85-4183-A965-CA235DA2A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96725-F027-4D22-A368-586E07BC0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C5C2-EF3F-4D59-9AFD-4096A27B8522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085AD-4EE9-4CB6-9330-920C6B3C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7BCBD-C119-49B6-9F95-C5502C5CA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FFEF-73B8-46B9-BA8A-4B71D68E2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21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47BF73-5EE5-414A-9747-E3756121D5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47BA1-F0C7-46B6-8933-A774A4A4A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8DEC1-4BAB-4E47-ADDA-07715E7B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C5C2-EF3F-4D59-9AFD-4096A27B8522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5002C-FFE3-48A2-B0EC-A41EC700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F2F11-C5AB-440C-9034-7D95C2D8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FFEF-73B8-46B9-BA8A-4B71D68E2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0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61FE-338B-4D62-93BD-D76818CB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80DE9-1072-4746-99DA-CCA1ECD39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60291-C59F-4EA2-8BDA-4263572F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C5C2-EF3F-4D59-9AFD-4096A27B8522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90DDD-29E1-462A-904F-ED8543211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B8496-E4F3-4CE9-A9B4-7740C599F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FFEF-73B8-46B9-BA8A-4B71D68E2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54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E48EB-D77F-4E66-8CB4-5C83B7E7F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68689-C0CD-4C4A-A58B-1AD842D3E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094B1-1470-46FF-8E1D-371C3799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C5C2-EF3F-4D59-9AFD-4096A27B8522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02E96-6E53-4FBA-AE59-AE2C30A1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9792D-57F7-4A01-A010-B15E7539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FFEF-73B8-46B9-BA8A-4B71D68E2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4B866-151E-4996-B388-165FFFB4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A8292-8465-485E-A277-CF555FF72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71C07-1526-481F-B17D-70149D1AE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BF8B0-6405-4BEE-93C1-871219D72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C5C2-EF3F-4D59-9AFD-4096A27B8522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54502-8CFC-43F7-A778-774848683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04E64-96D8-4CC2-BE10-7DA33C3F6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FFEF-73B8-46B9-BA8A-4B71D68E2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5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A01C1-C776-43A7-819B-E1649703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CD088-A355-4E5A-AB11-D4F4763BC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9D916-6063-4D00-9E0F-980772AB2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4A9AE0-24BB-4D9A-9B41-EC607BBA4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68679F-DFE8-4146-AA69-388BB0EC9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65A7DC-5967-4760-95AC-C2BCD358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C5C2-EF3F-4D59-9AFD-4096A27B8522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BF25C-1D0A-4D30-9406-17CC7A770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322283-3C13-4E4B-A267-6272F956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FFEF-73B8-46B9-BA8A-4B71D68E2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6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1A97E-6DDF-4164-9CCB-B9844909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5CDCAA-F094-4BD6-AFA1-64AC819D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C5C2-EF3F-4D59-9AFD-4096A27B8522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3DBFF7-D955-4800-98DA-7B1F15E7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88567-6B17-49D2-90D4-85D70CE4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FFEF-73B8-46B9-BA8A-4B71D68E2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601357-5D6C-4A68-A0C9-37338AD02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C5C2-EF3F-4D59-9AFD-4096A27B8522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ED4DEB-5489-483D-84C8-8D9A20EF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A0494-F708-4D7A-8EFC-0107F4A7A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FFEF-73B8-46B9-BA8A-4B71D68E2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78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D42F5-3A58-4068-B4B0-45F59CB8C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6DE10-EC63-4942-AB95-B073C6172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A676B-C80F-4FE1-A3DF-60C1D957D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D0EA6-C5C2-4FE3-A26A-0C486229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C5C2-EF3F-4D59-9AFD-4096A27B8522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AEC35-C44F-4487-B062-C0FFAE1B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40566-4E38-4CAC-A27D-AFC45B7F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FFEF-73B8-46B9-BA8A-4B71D68E2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89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82848-4FD9-410D-9265-3E797DDE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054852-DCE6-4FBD-AB8F-20D714412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40C51-81AC-4B88-BEE3-303716E0E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564DB-92A3-4553-ACFB-0F09BFA41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C5C2-EF3F-4D59-9AFD-4096A27B8522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CD6D7-B278-4D5A-BA83-1494F8D0E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3F9BA-EB53-40C2-B550-352C19B3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FFEF-73B8-46B9-BA8A-4B71D68E2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1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3486A9-3148-40BC-AACF-16434940F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D9270-DBDE-49C2-9D5E-90D407A53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CCF06-6224-4A06-86AD-A55058835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C5C2-EF3F-4D59-9AFD-4096A27B8522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4E729-511B-49A0-9C6B-885F5EAC4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BDD0F-5E6B-4C07-9D75-5B44F15C4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CFFEF-73B8-46B9-BA8A-4B71D68E26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15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yvonne@tenantadvisor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ed21.com/feedback-educativ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BB347-0742-4B06-A865-1918E8453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9426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Building Safety </a:t>
            </a:r>
            <a:br>
              <a:rPr lang="en-US" sz="4000" b="1" dirty="0">
                <a:solidFill>
                  <a:srgbClr val="7030A0"/>
                </a:solidFill>
              </a:rPr>
            </a:br>
            <a:r>
              <a:rPr lang="en-US" sz="4000" b="1" dirty="0">
                <a:solidFill>
                  <a:srgbClr val="7030A0"/>
                </a:solidFill>
              </a:rPr>
              <a:t>Summary and Discussions</a:t>
            </a:r>
            <a:br>
              <a:rPr lang="en-US" sz="4000" b="1" dirty="0">
                <a:solidFill>
                  <a:srgbClr val="7030A0"/>
                </a:solidFill>
              </a:rPr>
            </a:b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BD850-3E6A-4201-BD19-11B5D076AE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400" b="1" dirty="0"/>
              <a:t>Scrutiny and Empowerment Partners Limited</a:t>
            </a:r>
          </a:p>
          <a:p>
            <a:r>
              <a:rPr lang="en-US" b="1" dirty="0">
                <a:solidFill>
                  <a:srgbClr val="7030A0"/>
                </a:solidFill>
              </a:rPr>
              <a:t>Scrutiny.Net</a:t>
            </a:r>
          </a:p>
          <a:p>
            <a:r>
              <a:rPr lang="en-GB" sz="2400" b="1" dirty="0"/>
              <a:t>14</a:t>
            </a:r>
            <a:r>
              <a:rPr lang="en-GB" sz="2400" b="1" baseline="30000" dirty="0"/>
              <a:t>th</a:t>
            </a:r>
            <a:r>
              <a:rPr lang="en-GB" sz="2400" b="1" dirty="0"/>
              <a:t> October 2020</a:t>
            </a:r>
          </a:p>
          <a:p>
            <a:r>
              <a:rPr lang="en-GB" sz="2400" dirty="0"/>
              <a:t>Tel: 07867 974659</a:t>
            </a:r>
          </a:p>
          <a:p>
            <a:r>
              <a:rPr lang="en-GB" sz="2400" dirty="0">
                <a:hlinkClick r:id="rId2"/>
              </a:rPr>
              <a:t>yvonne@tenantadvisor.n</a:t>
            </a:r>
            <a:r>
              <a:rPr lang="en-GB" sz="2000" dirty="0">
                <a:hlinkClick r:id="rId2"/>
              </a:rPr>
              <a:t>et</a:t>
            </a:r>
            <a:r>
              <a:rPr lang="en-GB" sz="2000" dirty="0"/>
              <a:t> 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028310-4C94-4C4A-9ECD-EDBCEBDCEE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817" y="2206444"/>
            <a:ext cx="1592366" cy="75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9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BEF6-D46A-4D2A-A6DD-AC0B5AA33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Building Safety Bill – July Draft Bill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2941-172F-44F6-A79B-517E75EB5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i="1" dirty="0"/>
              <a:t>Residents are being placed at the heart of Government plans for the biggest building regulation reforms “in nearly 40 years”</a:t>
            </a:r>
          </a:p>
          <a:p>
            <a:pPr marL="0" indent="0">
              <a:buNone/>
            </a:pPr>
            <a:r>
              <a:rPr lang="en-US" dirty="0"/>
              <a:t>Key measures include </a:t>
            </a:r>
          </a:p>
          <a:p>
            <a:r>
              <a:rPr lang="en-US" dirty="0"/>
              <a:t>the creation a national Building Safety Regulator (BSR)</a:t>
            </a:r>
          </a:p>
          <a:p>
            <a:r>
              <a:rPr lang="en-US" dirty="0"/>
              <a:t>new safety standards for high-rise buildings</a:t>
            </a:r>
          </a:p>
          <a:p>
            <a:r>
              <a:rPr lang="en-US" dirty="0"/>
              <a:t>a greater voice for residents in implementing new rules</a:t>
            </a:r>
          </a:p>
          <a:p>
            <a:r>
              <a:rPr lang="en-US" dirty="0"/>
              <a:t>a more robust complaints handling procedure</a:t>
            </a:r>
          </a:p>
          <a:p>
            <a:r>
              <a:rPr lang="en-US" dirty="0"/>
              <a:t>Duty holders/Accountable Person at each stage which can stop the work</a:t>
            </a:r>
          </a:p>
          <a:p>
            <a:r>
              <a:rPr lang="en-US" dirty="0"/>
              <a:t>Fines , special measures and stop notices are some of the BSRs powers</a:t>
            </a:r>
          </a:p>
          <a:p>
            <a:endParaRPr lang="en-US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937DD2-ADB0-4AFF-81B7-B268241B9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556" y="6004721"/>
            <a:ext cx="1592366" cy="75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4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5319E-5B1A-4180-B8F9-16922A4C7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The Accountable person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1DC7D-968C-4139-8BA4-F1E1B0F98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For residents, the </a:t>
            </a:r>
            <a:r>
              <a:rPr lang="en-US" b="1" dirty="0"/>
              <a:t>Dutyholder</a:t>
            </a:r>
            <a:r>
              <a:rPr lang="en-US" dirty="0"/>
              <a:t> (usually landlord/owner) is called the </a:t>
            </a:r>
            <a:r>
              <a:rPr lang="en-US" b="1" dirty="0"/>
              <a:t>Accountable Person</a:t>
            </a:r>
            <a:endParaRPr lang="en-US" dirty="0"/>
          </a:p>
          <a:p>
            <a:r>
              <a:rPr lang="en-US" dirty="0"/>
              <a:t>The Accountable Person will be: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appointed for any high-rise building over 18 metres in height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accountable to the new BSR, of which Dame Hackitt is a senior adviser</a:t>
            </a:r>
          </a:p>
          <a:p>
            <a:r>
              <a:rPr lang="en-US" dirty="0"/>
              <a:t>The Accountable Person will be responsible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for keeping residents of high-rise buildings safe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as well as listening and responding to their concerns and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ensuring the buildings they live in are safe</a:t>
            </a:r>
          </a:p>
          <a:p>
            <a:r>
              <a:rPr lang="en-US" dirty="0"/>
              <a:t>Develop a ‘</a:t>
            </a:r>
            <a:r>
              <a:rPr lang="en-US" b="1" dirty="0"/>
              <a:t>Resident Engagement Strategy</a:t>
            </a:r>
            <a:r>
              <a:rPr lang="en-US" dirty="0"/>
              <a:t>’, to show residents how they can get involved, and the benefits they gain from engaging in Building Safety Regulation</a:t>
            </a:r>
          </a:p>
          <a:p>
            <a:r>
              <a:rPr lang="en-US" b="1" dirty="0"/>
              <a:t>Respond to residents </a:t>
            </a:r>
            <a:r>
              <a:rPr lang="en-US" dirty="0"/>
              <a:t>who request information, which list very few reasons for these requests to be rejected</a:t>
            </a:r>
          </a:p>
          <a:p>
            <a:r>
              <a:rPr lang="en-GB" b="1" dirty="0"/>
              <a:t>A Building Safety Manager</a:t>
            </a:r>
            <a:r>
              <a:rPr lang="en-GB" dirty="0"/>
              <a:t>, is appointed by the Accountable Person who is responsible for day to day activities</a:t>
            </a:r>
            <a:endParaRPr lang="en-US" dirty="0"/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2AB17D-B8AD-4E37-B285-216409653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40" y="5933713"/>
            <a:ext cx="1592366" cy="75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59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7155D-3FCF-4626-8324-706ABA72F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Building Safety Changes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AC7AF-FEBE-4ED4-AE36-E65A44E02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Building Safety Charge is proposed for leaseholders </a:t>
            </a:r>
            <a:r>
              <a:rPr lang="en-US" dirty="0"/>
              <a:t>which will cover fire safety works currently funded out of service charges. </a:t>
            </a:r>
            <a:r>
              <a:rPr lang="en-US" b="1" dirty="0"/>
              <a:t>Freeholders </a:t>
            </a:r>
            <a:r>
              <a:rPr lang="en-US" dirty="0"/>
              <a:t>will be required to have a separate account exclusively for this new charge</a:t>
            </a:r>
          </a:p>
          <a:p>
            <a:r>
              <a:rPr lang="en-US" b="1" dirty="0"/>
              <a:t>Residents Panel </a:t>
            </a:r>
            <a:r>
              <a:rPr lang="en-US" dirty="0"/>
              <a:t>- residents from multi-story flats and tenant’s groups to have a voice in the development of the Regulator’s work. The BSR will have a statutory obligation to regularly report how it engages residents in it work</a:t>
            </a:r>
          </a:p>
          <a:p>
            <a:r>
              <a:rPr lang="en-US" dirty="0"/>
              <a:t>A </a:t>
            </a:r>
            <a:r>
              <a:rPr lang="en-US" b="1" dirty="0"/>
              <a:t>New Homes Ombudsman </a:t>
            </a:r>
            <a:r>
              <a:rPr lang="en-US" dirty="0"/>
              <a:t>which developers must sign up to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E99D89-061D-47CB-A1DE-809A74371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694" y="5933713"/>
            <a:ext cx="1592366" cy="75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9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3EA7E-45D1-429F-B01F-044D1ABF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rgbClr val="7030A0"/>
                </a:solidFill>
              </a:rPr>
              <a:t>Workshops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How do we ensure a stronger voice &amp; better Information to Residents? in…….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1F534-4A8A-4279-94FD-B55824002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399"/>
            <a:ext cx="10515600" cy="4119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/>
              <a:t>content of a Resident Engagement Strategy </a:t>
            </a:r>
            <a:r>
              <a:rPr lang="en-US" dirty="0"/>
              <a:t>to show residents how they can get involved, and the benefits they gain from engaging in Building Safety Regulation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Consulting residents on the information they need </a:t>
            </a:r>
            <a:r>
              <a:rPr lang="en-US" dirty="0"/>
              <a:t>to help them understand the layers of protection and how landlords keep resident’s safe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we get </a:t>
            </a:r>
            <a:r>
              <a:rPr lang="en-US" b="1" dirty="0"/>
              <a:t>residents to co-operate in keeping the building safe</a:t>
            </a:r>
            <a:r>
              <a:rPr lang="en-US" dirty="0"/>
              <a:t>, to understand their rights and responsibilities?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Include </a:t>
            </a:r>
            <a:r>
              <a:rPr lang="en-US" b="1" dirty="0"/>
              <a:t>residents within decision making </a:t>
            </a:r>
            <a:r>
              <a:rPr lang="en-US" dirty="0"/>
              <a:t>on improvement schemes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C33987-4938-448A-A34E-DE58DFE3A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694" y="5933713"/>
            <a:ext cx="1592366" cy="75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1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F6FD-C786-41FC-9644-A90745E0B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Feedback </a:t>
            </a:r>
            <a:r>
              <a:rPr lang="en-US" b="1">
                <a:solidFill>
                  <a:srgbClr val="7030A0"/>
                </a:solidFill>
              </a:rPr>
              <a:t>from Each </a:t>
            </a:r>
            <a:r>
              <a:rPr lang="en-US" b="1" dirty="0">
                <a:solidFill>
                  <a:srgbClr val="7030A0"/>
                </a:solidFill>
              </a:rPr>
              <a:t>Group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AAA335-7785-465F-A675-A2CB7AD38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694" y="5933713"/>
            <a:ext cx="1592366" cy="756374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A693D27-20EF-4733-97B3-5282BD29E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62250" y="2343944"/>
            <a:ext cx="6667500" cy="3314700"/>
          </a:xfrm>
        </p:spPr>
      </p:pic>
    </p:spTree>
    <p:extLst>
      <p:ext uri="{BB962C8B-B14F-4D97-AF65-F5344CB8AC3E}">
        <p14:creationId xmlns:p14="http://schemas.microsoft.com/office/powerpoint/2010/main" val="224372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500</Words>
  <Application>Microsoft Office PowerPoint</Application>
  <PresentationFormat>Widescreen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Building Safety  Summary and Discussions </vt:lpstr>
      <vt:lpstr>Building Safety Bill – July Draft Bill</vt:lpstr>
      <vt:lpstr>The Accountable person</vt:lpstr>
      <vt:lpstr>Building Safety Changes</vt:lpstr>
      <vt:lpstr>Workshops How do we ensure a stronger voice &amp; better Information to Residents? in…….</vt:lpstr>
      <vt:lpstr>Feedback from Each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Building Safety Bill</dc:title>
  <dc:creator>YD</dc:creator>
  <cp:lastModifiedBy>YVONNE DAVIES</cp:lastModifiedBy>
  <cp:revision>19</cp:revision>
  <dcterms:created xsi:type="dcterms:W3CDTF">2020-10-11T11:36:58Z</dcterms:created>
  <dcterms:modified xsi:type="dcterms:W3CDTF">2020-10-13T19:31:48Z</dcterms:modified>
</cp:coreProperties>
</file>