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8" r:id="rId4"/>
    <p:sldId id="269" r:id="rId5"/>
    <p:sldId id="263" r:id="rId6"/>
    <p:sldId id="261"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70" autoAdjust="0"/>
  </p:normalViewPr>
  <p:slideViewPr>
    <p:cSldViewPr snapToGrid="0">
      <p:cViewPr varScale="1">
        <p:scale>
          <a:sx n="42" d="100"/>
          <a:sy n="42" d="100"/>
        </p:scale>
        <p:origin x="158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567E4C-E3C5-4A32-88DF-2770F045EB73}" type="datetimeFigureOut">
              <a:rPr lang="en-GB" smtClean="0"/>
              <a:t>25/11/2020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5F5FD5-0314-4260-89CF-80A290DAAF35}" type="slidenum">
              <a:rPr lang="en-GB" smtClean="0"/>
              <a:t>‹#›</a:t>
            </a:fld>
            <a:endParaRPr lang="en-GB"/>
          </a:p>
        </p:txBody>
      </p:sp>
    </p:spTree>
    <p:extLst>
      <p:ext uri="{BB962C8B-B14F-4D97-AF65-F5344CB8AC3E}">
        <p14:creationId xmlns:p14="http://schemas.microsoft.com/office/powerpoint/2010/main" val="124876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rPr>
              <a:t>The Agenda:</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10am introductions, </a:t>
            </a:r>
          </a:p>
          <a:p>
            <a:r>
              <a:rPr lang="en-GB" sz="1800" dirty="0">
                <a:effectLst/>
                <a:latin typeface="Calibri" panose="020F0502020204030204" pitchFamily="34" charset="0"/>
                <a:ea typeface="Calibri" panose="020F0502020204030204" pitchFamily="34" charset="0"/>
              </a:rPr>
              <a:t>10.10 Short Presentation - White Paper content</a:t>
            </a:r>
          </a:p>
          <a:p>
            <a:r>
              <a:rPr lang="en-GB" sz="1800" dirty="0">
                <a:effectLst/>
                <a:latin typeface="Calibri" panose="020F0502020204030204" pitchFamily="34" charset="0"/>
                <a:ea typeface="Calibri" panose="020F0502020204030204" pitchFamily="34" charset="0"/>
              </a:rPr>
              <a:t>10.30 – 11.15 Breakouts - Engaging Residents in the Charter </a:t>
            </a:r>
          </a:p>
          <a:p>
            <a:r>
              <a:rPr lang="en-GB" sz="1800" dirty="0">
                <a:solidFill>
                  <a:srgbClr val="FF0000"/>
                </a:solidFill>
                <a:effectLst/>
                <a:latin typeface="Calibri" panose="020F0502020204030204" pitchFamily="34" charset="0"/>
                <a:ea typeface="Calibri" panose="020F0502020204030204" pitchFamily="34" charset="0"/>
              </a:rPr>
              <a:t>11.15 Break</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11.25 Group Feedback</a:t>
            </a:r>
          </a:p>
          <a:p>
            <a:r>
              <a:rPr lang="en-GB" sz="1800" dirty="0">
                <a:effectLst/>
                <a:latin typeface="Calibri" panose="020F0502020204030204" pitchFamily="34" charset="0"/>
                <a:ea typeface="Calibri" panose="020F0502020204030204" pitchFamily="34" charset="0"/>
              </a:rPr>
              <a:t>11.55 On the couch</a:t>
            </a: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Tenant Training</a:t>
            </a:r>
            <a:endParaRPr lang="en-GB"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Complaints Self-Assessments – to be submitted 31.12.20</a:t>
            </a:r>
            <a:endParaRPr lang="en-GB"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1800" dirty="0">
                <a:effectLst/>
                <a:latin typeface="Calibri" panose="020F0502020204030204" pitchFamily="34" charset="0"/>
                <a:ea typeface="Times New Roman" panose="02020603050405020304" pitchFamily="18" charset="0"/>
              </a:rPr>
              <a:t>Confidentiality/Data Protection and Volunteering</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12.20 Unconference 8</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Dec </a:t>
            </a:r>
            <a:r>
              <a:rPr lang="en-GB" sz="1800" dirty="0">
                <a:solidFill>
                  <a:srgbClr val="FF0000"/>
                </a:solidFill>
                <a:effectLst/>
                <a:latin typeface="Calibri" panose="020F0502020204030204" pitchFamily="34" charset="0"/>
                <a:ea typeface="Calibri" panose="020F0502020204030204" pitchFamily="34" charset="0"/>
              </a:rPr>
              <a:t>on line</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12.25 NHC Conference – 9</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Dec, 13</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Jan, 3</a:t>
            </a:r>
            <a:r>
              <a:rPr lang="en-GB" sz="1800" baseline="30000" dirty="0">
                <a:effectLst/>
                <a:latin typeface="Calibri" panose="020F0502020204030204" pitchFamily="34" charset="0"/>
                <a:ea typeface="Calibri" panose="020F0502020204030204" pitchFamily="34" charset="0"/>
              </a:rPr>
              <a:t>rd</a:t>
            </a:r>
            <a:r>
              <a:rPr lang="en-GB" sz="1800" dirty="0">
                <a:effectLst/>
                <a:latin typeface="Calibri" panose="020F0502020204030204" pitchFamily="34" charset="0"/>
                <a:ea typeface="Calibri" panose="020F0502020204030204" pitchFamily="34" charset="0"/>
              </a:rPr>
              <a:t> Feb -on line </a:t>
            </a:r>
            <a:r>
              <a:rPr lang="en-GB" sz="1800" dirty="0">
                <a:solidFill>
                  <a:srgbClr val="FF0000"/>
                </a:solidFill>
                <a:effectLst/>
                <a:latin typeface="Calibri" panose="020F0502020204030204" pitchFamily="34" charset="0"/>
                <a:ea typeface="Calibri" panose="020F0502020204030204" pitchFamily="34" charset="0"/>
              </a:rPr>
              <a:t>and workshops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12.30 Close</a:t>
            </a:r>
          </a:p>
          <a:p>
            <a:r>
              <a:rPr lang="en-GB" sz="1800" b="1" dirty="0">
                <a:effectLst/>
                <a:latin typeface="Calibri" panose="020F0502020204030204" pitchFamily="34" charset="0"/>
                <a:ea typeface="Calibri" panose="020F0502020204030204" pitchFamily="34" charset="0"/>
              </a:rPr>
              <a:t>Next meeting Wed 27</a:t>
            </a:r>
            <a:r>
              <a:rPr lang="en-GB" sz="1800" b="1" baseline="30000" dirty="0">
                <a:effectLst/>
                <a:latin typeface="Calibri" panose="020F0502020204030204" pitchFamily="34" charset="0"/>
                <a:ea typeface="Calibri" panose="020F0502020204030204" pitchFamily="34" charset="0"/>
              </a:rPr>
              <a:t>th</a:t>
            </a:r>
            <a:r>
              <a:rPr lang="en-GB" sz="1800" b="1" dirty="0">
                <a:effectLst/>
                <a:latin typeface="Calibri" panose="020F0502020204030204" pitchFamily="34" charset="0"/>
                <a:ea typeface="Calibri" panose="020F0502020204030204" pitchFamily="34" charset="0"/>
              </a:rPr>
              <a:t> January 2021 – Consumer Regulation?</a:t>
            </a:r>
            <a:endParaRPr lang="en-GB" sz="1800" dirty="0">
              <a:effectLst/>
              <a:latin typeface="Calibri" panose="020F0502020204030204" pitchFamily="34" charset="0"/>
              <a:ea typeface="Calibri" panose="020F0502020204030204" pitchFamily="34" charset="0"/>
            </a:endParaRPr>
          </a:p>
          <a:p>
            <a:r>
              <a:rPr lang="en-GB" sz="1800" b="1" dirty="0">
                <a:solidFill>
                  <a:srgbClr val="4472C4"/>
                </a:solidFill>
                <a:effectLst/>
                <a:latin typeface="Calibri" panose="020F0502020204030204" pitchFamily="34" charset="0"/>
                <a:ea typeface="Calibri" panose="020F0502020204030204" pitchFamily="34" charset="0"/>
              </a:rPr>
              <a:t>Suggested mix of dates 2021/2 – </a:t>
            </a:r>
            <a:r>
              <a:rPr lang="en-GB" sz="1800" dirty="0">
                <a:solidFill>
                  <a:srgbClr val="4472C4"/>
                </a:solidFill>
                <a:effectLst/>
                <a:latin typeface="Calibri" panose="020F0502020204030204" pitchFamily="34" charset="0"/>
                <a:ea typeface="Calibri" panose="020F0502020204030204" pitchFamily="34" charset="0"/>
              </a:rPr>
              <a:t>on-line pre vaccine! – </a:t>
            </a:r>
            <a:r>
              <a:rPr lang="en-GB" sz="1800" dirty="0">
                <a:solidFill>
                  <a:srgbClr val="FF0000"/>
                </a:solidFill>
                <a:effectLst/>
                <a:latin typeface="Calibri" panose="020F0502020204030204" pitchFamily="34" charset="0"/>
                <a:ea typeface="Calibri" panose="020F0502020204030204" pitchFamily="34" charset="0"/>
              </a:rPr>
              <a:t>are any of these half term?:</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March 3</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2021</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May 11</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7</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July</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14</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Sept</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27</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Oct</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7</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Dec</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Jan 19</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2022</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1</a:t>
            </a:r>
            <a:r>
              <a:rPr lang="en-GB" sz="18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March 2022 (bring a daffodil or a leek it is St David’s Day </a:t>
            </a:r>
            <a:r>
              <a:rPr lang="en-GB" sz="1800" dirty="0">
                <a:solidFill>
                  <a:srgbClr val="4472C4"/>
                </a:solidFill>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8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45F5FD5-0314-4260-89CF-80A290DAAF35}" type="slidenum">
              <a:rPr lang="en-GB" smtClean="0"/>
              <a:t>1</a:t>
            </a:fld>
            <a:endParaRPr lang="en-GB"/>
          </a:p>
        </p:txBody>
      </p:sp>
    </p:spTree>
    <p:extLst>
      <p:ext uri="{BB962C8B-B14F-4D97-AF65-F5344CB8AC3E}">
        <p14:creationId xmlns:p14="http://schemas.microsoft.com/office/powerpoint/2010/main" val="252377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50"/>
              </a:lnSpc>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white paper promises a range of reforms to ensure landlords meet the charter: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50"/>
              </a:lnSpc>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50"/>
              </a:lnSpc>
              <a:buSzPts val="1000"/>
              <a:buFont typeface="Symbol" panose="05050102010706020507" pitchFamily="18" charset="2"/>
              <a:buChar char=""/>
              <a:tabLst>
                <a:tab pos="457200" algn="l"/>
              </a:tabLs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New reactive and proactive consumer regulation - RSH</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50"/>
              </a:lnSpc>
              <a:buSzPts val="1000"/>
              <a:buFont typeface="Symbol" panose="05050102010706020507" pitchFamily="18" charset="2"/>
              <a:buChar char=""/>
              <a:tabLst>
                <a:tab pos="457200" algn="l"/>
              </a:tabLs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The regulator to inspect organisations with over 1,000 homes at least once every four years to review compliance with the consumer standards.</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50"/>
              </a:lnSpc>
              <a:buSzPts val="1000"/>
              <a:buFont typeface="Symbol" panose="05050102010706020507" pitchFamily="18" charset="2"/>
              <a:buChar char=""/>
              <a:tabLst>
                <a:tab pos="457200" algn="l"/>
              </a:tabLs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strengthened Housing Ombudsman which allows tenants easier access and speeds up complaint resolution, as well as new quarterly webinars for residents on insight reports, complaints data, learning points and case studies.</a:t>
            </a:r>
          </a:p>
          <a:p>
            <a:pPr marL="342900" lvl="0" indent="-342900">
              <a:lnSpc>
                <a:spcPts val="1650"/>
              </a:lnSpc>
              <a:buSzPts val="1000"/>
              <a:buFont typeface="Symbol" panose="05050102010706020507" pitchFamily="18" charset="2"/>
              <a:buChar char=""/>
              <a:tabLst>
                <a:tab pos="457200" algn="l"/>
              </a:tabLs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Expectations for residents to be abele to access information.</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650"/>
              </a:lnSpc>
              <a:spcAft>
                <a:spcPts val="1200"/>
              </a:spcAft>
              <a:buSzPts val="1000"/>
              <a:buFont typeface="Symbol" panose="05050102010706020507" pitchFamily="18" charset="2"/>
              <a:buNone/>
              <a:tabLst>
                <a:tab pos="457200" algn="l"/>
              </a:tabLs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45F5FD5-0314-4260-89CF-80A290DAAF35}" type="slidenum">
              <a:rPr lang="en-GB" smtClean="0"/>
              <a:t>2</a:t>
            </a:fld>
            <a:endParaRPr lang="en-GB"/>
          </a:p>
        </p:txBody>
      </p:sp>
    </p:spTree>
    <p:extLst>
      <p:ext uri="{BB962C8B-B14F-4D97-AF65-F5344CB8AC3E}">
        <p14:creationId xmlns:p14="http://schemas.microsoft.com/office/powerpoint/2010/main" val="71504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5F5FD5-0314-4260-89CF-80A290DAAF35}" type="slidenum">
              <a:rPr lang="en-GB" smtClean="0"/>
              <a:t>3</a:t>
            </a:fld>
            <a:endParaRPr lang="en-GB"/>
          </a:p>
        </p:txBody>
      </p:sp>
    </p:spTree>
    <p:extLst>
      <p:ext uri="{BB962C8B-B14F-4D97-AF65-F5344CB8AC3E}">
        <p14:creationId xmlns:p14="http://schemas.microsoft.com/office/powerpoint/2010/main" val="336783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5F5FD5-0314-4260-89CF-80A290DAAF35}" type="slidenum">
              <a:rPr lang="en-GB" smtClean="0"/>
              <a:t>4</a:t>
            </a:fld>
            <a:endParaRPr lang="en-GB"/>
          </a:p>
        </p:txBody>
      </p:sp>
    </p:spTree>
    <p:extLst>
      <p:ext uri="{BB962C8B-B14F-4D97-AF65-F5344CB8AC3E}">
        <p14:creationId xmlns:p14="http://schemas.microsoft.com/office/powerpoint/2010/main" val="350239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5F5FD5-0314-4260-89CF-80A290DAAF35}" type="slidenum">
              <a:rPr lang="en-GB" smtClean="0"/>
              <a:t>5</a:t>
            </a:fld>
            <a:endParaRPr lang="en-GB"/>
          </a:p>
        </p:txBody>
      </p:sp>
    </p:spTree>
    <p:extLst>
      <p:ext uri="{BB962C8B-B14F-4D97-AF65-F5344CB8AC3E}">
        <p14:creationId xmlns:p14="http://schemas.microsoft.com/office/powerpoint/2010/main" val="373193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4472C4"/>
                </a:solidFill>
                <a:effectLst/>
                <a:latin typeface="Calibri" panose="020F0502020204030204" pitchFamily="34" charset="0"/>
                <a:ea typeface="Calibri" panose="020F0502020204030204" pitchFamily="34" charset="0"/>
              </a:rPr>
              <a:t>Suggested mix of dates 2021/2 – </a:t>
            </a:r>
            <a:r>
              <a:rPr lang="en-GB" sz="1200" dirty="0">
                <a:solidFill>
                  <a:srgbClr val="4472C4"/>
                </a:solidFill>
                <a:effectLst/>
                <a:latin typeface="Calibri" panose="020F0502020204030204" pitchFamily="34" charset="0"/>
                <a:ea typeface="Calibri" panose="020F0502020204030204" pitchFamily="34" charset="0"/>
              </a:rPr>
              <a:t>on-line pre vaccine! – </a:t>
            </a:r>
            <a:r>
              <a:rPr lang="en-GB" sz="1200" dirty="0">
                <a:solidFill>
                  <a:srgbClr val="FF0000"/>
                </a:solidFill>
                <a:effectLst/>
                <a:latin typeface="Calibri" panose="020F0502020204030204" pitchFamily="34" charset="0"/>
                <a:ea typeface="Calibri" panose="020F0502020204030204" pitchFamily="34" charset="0"/>
              </a:rPr>
              <a:t>are any of these half term?:</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March 3</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2021</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May 11</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7</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July</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14</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Sept</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27</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Oct</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7</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Dec</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Wed Jan 19</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2022</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Courier New" panose="02070309020205020404" pitchFamily="49" charset="0"/>
              <a:buChar char="o"/>
              <a:tabLst>
                <a:tab pos="457200" algn="l"/>
              </a:tabLst>
            </a:pP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Tues 1</a:t>
            </a:r>
            <a:r>
              <a:rPr lang="en-GB" sz="1200" baseline="300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March 2022 (bring a daffodil or a leek it is St David’s Day </a:t>
            </a:r>
            <a:r>
              <a:rPr lang="en-GB" sz="1200" dirty="0">
                <a:solidFill>
                  <a:srgbClr val="4472C4"/>
                </a:solidFill>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2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45F5FD5-0314-4260-89CF-80A290DAAF35}" type="slidenum">
              <a:rPr lang="en-GB" smtClean="0"/>
              <a:t>6</a:t>
            </a:fld>
            <a:endParaRPr lang="en-GB"/>
          </a:p>
        </p:txBody>
      </p:sp>
    </p:spTree>
    <p:extLst>
      <p:ext uri="{BB962C8B-B14F-4D97-AF65-F5344CB8AC3E}">
        <p14:creationId xmlns:p14="http://schemas.microsoft.com/office/powerpoint/2010/main" val="52583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6AC3-4E68-43AB-A66C-A11406C82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D844A3-4CC9-4833-9D4D-5078C55C7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35115C-1701-4FC3-9099-57C7035F3B4C}"/>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330C4BDF-DC2B-4478-AC00-201C11278D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13D8FC-0578-432F-9D97-597E43075C14}"/>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148269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59AB-F709-43FD-A377-6D0C179A5A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493B12-3136-497C-8D60-DBC200FDB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3E50D-532A-483C-BEA7-D1A0A3CF177A}"/>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FCC9FF9C-4BA0-4F28-9FF3-CEAD7A3D3F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6473A21-DF56-4919-8A93-F6F0AA5EE40C}"/>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346344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08F27-3744-4378-8B8B-F81CC0C6ED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7D702E-0B74-43BB-AD7A-28DB2844B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2E1AF-2C5B-4EE3-A205-72FB41F13AD7}"/>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9DF74FDC-CC9C-4D44-B1AC-6F45B54A91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10546FD-5D03-4F48-914D-878205E78A0E}"/>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11806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DB96-1DE7-434D-ABB1-C70BA4B785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C7A9ED-5AC4-4689-8697-621E24E45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82C03F-0F57-41E6-A20E-55626CA1B50C}"/>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79A5E8F5-9115-4CAD-A9AC-0C5BA1D485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9EEF14-9D3D-4CDA-828A-C8512E3EA233}"/>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710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547E-543D-45E3-99A6-02FEDAD63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D19E04-FE43-4BDC-A9F5-4699151A31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C078B-5009-423E-958C-FD0F3D127FF8}"/>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1879C77F-EB0E-4DBB-AC7C-F0604CC11C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D1260D-23BE-4D56-81B7-43F1FEBFE45F}"/>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37255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F90E-CA3A-42D7-8B6B-515CE6CA4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297C8E-49CF-4EE3-AAAC-867A843A4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7C0829-106B-4228-85B8-D0F55F543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85BFF3-59F1-4675-ACAB-7CD2383C3C44}"/>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6" name="Footer Placeholder 5">
            <a:extLst>
              <a:ext uri="{FF2B5EF4-FFF2-40B4-BE49-F238E27FC236}">
                <a16:creationId xmlns:a16="http://schemas.microsoft.com/office/drawing/2014/main" id="{99923CBA-951A-4F6D-9F23-E2B39B536B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1665CC-B0E3-4E97-87A0-A563F56663D2}"/>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342847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8364-B5B6-4A8A-AB0E-BC1CFEE386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2F5144-7559-4920-A524-E2D4BA0DA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20806-258E-49DE-9BE1-1ADAB2C79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59CB9F-8FCD-4270-B367-1C1F8B117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EBD2F-1D3A-4F31-896F-8CE368A1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7B6410-6466-42B8-ADFA-26517C9FE302}"/>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8" name="Footer Placeholder 7">
            <a:extLst>
              <a:ext uri="{FF2B5EF4-FFF2-40B4-BE49-F238E27FC236}">
                <a16:creationId xmlns:a16="http://schemas.microsoft.com/office/drawing/2014/main" id="{BF0DFED3-7C01-41BC-BBEC-A064F81A6CD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47CD035-3138-4575-90BB-FD811659978F}"/>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267080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979B-A16E-40C1-9D62-D48ECE1B51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A0815F-889A-449F-B034-E61C4E79B40A}"/>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4" name="Footer Placeholder 3">
            <a:extLst>
              <a:ext uri="{FF2B5EF4-FFF2-40B4-BE49-F238E27FC236}">
                <a16:creationId xmlns:a16="http://schemas.microsoft.com/office/drawing/2014/main" id="{E8238C98-0230-4EBA-A687-10AB9A44F21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7FD2998-9CAD-48D7-8061-212746AD032B}"/>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39594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4D3EF-3968-4FC5-82E6-DF198BF3EF77}"/>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3" name="Footer Placeholder 2">
            <a:extLst>
              <a:ext uri="{FF2B5EF4-FFF2-40B4-BE49-F238E27FC236}">
                <a16:creationId xmlns:a16="http://schemas.microsoft.com/office/drawing/2014/main" id="{18A8EACF-C1A7-4671-A4D6-997EAA833CE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E6C2FED-6751-42B8-9289-7B3A240A8940}"/>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282388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103D-74BE-4B31-AA71-1E2DBCD3A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7E758-5C38-4B49-BDF1-8857BD2B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35C5DF-9C68-44AC-B2BB-8DA890732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BE1DB-9644-4BD7-9497-C97C0A5B8F54}"/>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6" name="Footer Placeholder 5">
            <a:extLst>
              <a:ext uri="{FF2B5EF4-FFF2-40B4-BE49-F238E27FC236}">
                <a16:creationId xmlns:a16="http://schemas.microsoft.com/office/drawing/2014/main" id="{780B5659-1CD3-480D-8863-A8B71DC1B4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1A4809-F726-46C0-A3B3-07C514FCF40C}"/>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20637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6D9D-0A49-4A21-92B0-4D268E024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7678F9-5E68-4261-A6B8-CD6D90A32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77C8084-A98C-40F6-8F8E-061F4110D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C1BE7-2367-4A02-90EE-9B25E7776C92}"/>
              </a:ext>
            </a:extLst>
          </p:cNvPr>
          <p:cNvSpPr>
            <a:spLocks noGrp="1"/>
          </p:cNvSpPr>
          <p:nvPr>
            <p:ph type="dt" sz="half" idx="10"/>
          </p:nvPr>
        </p:nvSpPr>
        <p:spPr/>
        <p:txBody>
          <a:bodyPr/>
          <a:lstStyle/>
          <a:p>
            <a:fld id="{0D7D838A-C5C9-4E02-9E8E-1E310111C888}" type="datetimeFigureOut">
              <a:rPr lang="en-GB" smtClean="0"/>
              <a:t>25/11/2020</a:t>
            </a:fld>
            <a:endParaRPr lang="en-GB" dirty="0"/>
          </a:p>
        </p:txBody>
      </p:sp>
      <p:sp>
        <p:nvSpPr>
          <p:cNvPr id="6" name="Footer Placeholder 5">
            <a:extLst>
              <a:ext uri="{FF2B5EF4-FFF2-40B4-BE49-F238E27FC236}">
                <a16:creationId xmlns:a16="http://schemas.microsoft.com/office/drawing/2014/main" id="{7E90062E-8731-4908-BF34-7C2B6B1DBC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63327DE-6BFC-4934-9A7D-4A456E03F535}"/>
              </a:ext>
            </a:extLst>
          </p:cNvPr>
          <p:cNvSpPr>
            <a:spLocks noGrp="1"/>
          </p:cNvSpPr>
          <p:nvPr>
            <p:ph type="sldNum" sz="quarter" idx="12"/>
          </p:nvPr>
        </p:nvSpPr>
        <p:spPr/>
        <p:txBody>
          <a:bodyPr/>
          <a:lstStyle/>
          <a:p>
            <a:fld id="{01D96F58-80B8-4016-90C8-15324FAB1A40}" type="slidenum">
              <a:rPr lang="en-GB" smtClean="0"/>
              <a:t>‹#›</a:t>
            </a:fld>
            <a:endParaRPr lang="en-GB" dirty="0"/>
          </a:p>
        </p:txBody>
      </p:sp>
    </p:spTree>
    <p:extLst>
      <p:ext uri="{BB962C8B-B14F-4D97-AF65-F5344CB8AC3E}">
        <p14:creationId xmlns:p14="http://schemas.microsoft.com/office/powerpoint/2010/main" val="354571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54803-C905-4454-9708-775A5C9AB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98BB6A-65CF-4F6D-8E65-7D243AC21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CC5E0A-4987-45AC-9ACB-879FF5C59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D838A-C5C9-4E02-9E8E-1E310111C888}" type="datetimeFigureOut">
              <a:rPr lang="en-GB" smtClean="0"/>
              <a:t>25/11/2020</a:t>
            </a:fld>
            <a:endParaRPr lang="en-GB" dirty="0"/>
          </a:p>
        </p:txBody>
      </p:sp>
      <p:sp>
        <p:nvSpPr>
          <p:cNvPr id="5" name="Footer Placeholder 4">
            <a:extLst>
              <a:ext uri="{FF2B5EF4-FFF2-40B4-BE49-F238E27FC236}">
                <a16:creationId xmlns:a16="http://schemas.microsoft.com/office/drawing/2014/main" id="{6FE8BADB-F598-4622-ACB8-EA27469BA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A4C623A-0CD7-4612-AD6B-E2A334036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96F58-80B8-4016-90C8-15324FAB1A40}" type="slidenum">
              <a:rPr lang="en-GB" smtClean="0"/>
              <a:t>‹#›</a:t>
            </a:fld>
            <a:endParaRPr lang="en-GB" dirty="0"/>
          </a:p>
        </p:txBody>
      </p:sp>
    </p:spTree>
    <p:extLst>
      <p:ext uri="{BB962C8B-B14F-4D97-AF65-F5344CB8AC3E}">
        <p14:creationId xmlns:p14="http://schemas.microsoft.com/office/powerpoint/2010/main" val="59207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eetthealchemist.blogspot.com/"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ublicdomainpictures.net/view-image.php?image=174654&amp;picture=hand-pointing-ou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beautyishisfootprint.wordpress.com/2017/05/24/the-art-of-discussion/"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ined21.com/feedback-educativo"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impsonswiki.com/wiki/Faith_Off/Gag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B347-0742-4B06-A865-1918E8453CB9}"/>
              </a:ext>
            </a:extLst>
          </p:cNvPr>
          <p:cNvSpPr>
            <a:spLocks noGrp="1"/>
          </p:cNvSpPr>
          <p:nvPr>
            <p:ph type="ctrTitle"/>
          </p:nvPr>
        </p:nvSpPr>
        <p:spPr>
          <a:xfrm>
            <a:off x="1524000" y="1122363"/>
            <a:ext cx="9144000" cy="1511109"/>
          </a:xfrm>
        </p:spPr>
        <p:txBody>
          <a:bodyPr>
            <a:normAutofit fontScale="90000"/>
          </a:bodyPr>
          <a:lstStyle/>
          <a:p>
            <a:br>
              <a:rPr lang="en-US" b="1" dirty="0">
                <a:solidFill>
                  <a:srgbClr val="7030A0"/>
                </a:solidFill>
              </a:rPr>
            </a:br>
            <a:r>
              <a:rPr lang="en-US" sz="4400" b="1" dirty="0">
                <a:solidFill>
                  <a:srgbClr val="7030A0"/>
                </a:solidFill>
              </a:rPr>
              <a:t>Social Housing White Paper</a:t>
            </a:r>
            <a:br>
              <a:rPr lang="en-US" b="1" dirty="0">
                <a:solidFill>
                  <a:srgbClr val="7030A0"/>
                </a:solidFill>
              </a:rPr>
            </a:br>
            <a:r>
              <a:rPr lang="en-US" sz="3600" b="1" dirty="0">
                <a:solidFill>
                  <a:srgbClr val="7030A0"/>
                </a:solidFill>
              </a:rPr>
              <a:t>Summary and Discussion Points</a:t>
            </a:r>
            <a:endParaRPr lang="en-GB" sz="3600" b="1" dirty="0">
              <a:solidFill>
                <a:srgbClr val="7030A0"/>
              </a:solidFill>
            </a:endParaRPr>
          </a:p>
        </p:txBody>
      </p:sp>
      <p:sp>
        <p:nvSpPr>
          <p:cNvPr id="3" name="Subtitle 2">
            <a:extLst>
              <a:ext uri="{FF2B5EF4-FFF2-40B4-BE49-F238E27FC236}">
                <a16:creationId xmlns:a16="http://schemas.microsoft.com/office/drawing/2014/main" id="{29ABD850-3E6A-4201-BD19-11B5D076AE4F}"/>
              </a:ext>
            </a:extLst>
          </p:cNvPr>
          <p:cNvSpPr>
            <a:spLocks noGrp="1"/>
          </p:cNvSpPr>
          <p:nvPr>
            <p:ph type="subTitle" idx="1"/>
          </p:nvPr>
        </p:nvSpPr>
        <p:spPr>
          <a:xfrm>
            <a:off x="1524000" y="4617720"/>
            <a:ext cx="9144000" cy="1828800"/>
          </a:xfrm>
        </p:spPr>
        <p:txBody>
          <a:bodyPr>
            <a:normAutofit/>
          </a:bodyPr>
          <a:lstStyle/>
          <a:p>
            <a:r>
              <a:rPr lang="en-GB" sz="2400" b="1" dirty="0"/>
              <a:t>Scrutiny and Empowerment Partners Limited</a:t>
            </a:r>
          </a:p>
          <a:p>
            <a:r>
              <a:rPr lang="en-GB" sz="2400" b="1" dirty="0"/>
              <a:t>25</a:t>
            </a:r>
            <a:r>
              <a:rPr lang="en-GB" sz="2400" b="1" baseline="30000" dirty="0"/>
              <a:t>th</a:t>
            </a:r>
            <a:r>
              <a:rPr lang="en-GB" sz="2400" b="1" dirty="0"/>
              <a:t> November 2020</a:t>
            </a:r>
          </a:p>
          <a:p>
            <a:r>
              <a:rPr lang="en-GB" sz="2400" dirty="0"/>
              <a:t>Tel: 07867 974659</a:t>
            </a:r>
          </a:p>
          <a:p>
            <a:r>
              <a:rPr lang="en-GB" sz="2400" dirty="0">
                <a:hlinkClick r:id="rId3"/>
              </a:rPr>
              <a:t>yvonne@tenantadvisor.n</a:t>
            </a:r>
            <a:r>
              <a:rPr lang="en-GB" sz="2000" dirty="0">
                <a:hlinkClick r:id="rId3"/>
              </a:rPr>
              <a:t>et</a:t>
            </a:r>
            <a:r>
              <a:rPr lang="en-GB" sz="2000" dirty="0"/>
              <a:t> </a:t>
            </a:r>
          </a:p>
          <a:p>
            <a:endParaRPr lang="en-GB" dirty="0"/>
          </a:p>
        </p:txBody>
      </p:sp>
      <p:pic>
        <p:nvPicPr>
          <p:cNvPr id="6" name="Picture 5">
            <a:extLst>
              <a:ext uri="{FF2B5EF4-FFF2-40B4-BE49-F238E27FC236}">
                <a16:creationId xmlns:a16="http://schemas.microsoft.com/office/drawing/2014/main" id="{A6502CD9-7EA3-4003-88C1-40CDA191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224" y="3107627"/>
            <a:ext cx="2072640" cy="984504"/>
          </a:xfrm>
          <a:prstGeom prst="rect">
            <a:avLst/>
          </a:prstGeom>
        </p:spPr>
      </p:pic>
    </p:spTree>
    <p:extLst>
      <p:ext uri="{BB962C8B-B14F-4D97-AF65-F5344CB8AC3E}">
        <p14:creationId xmlns:p14="http://schemas.microsoft.com/office/powerpoint/2010/main" val="61049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917A-6857-4DE1-887B-F61CB9071FAF}"/>
              </a:ext>
            </a:extLst>
          </p:cNvPr>
          <p:cNvSpPr>
            <a:spLocks noGrp="1"/>
          </p:cNvSpPr>
          <p:nvPr>
            <p:ph type="title"/>
          </p:nvPr>
        </p:nvSpPr>
        <p:spPr/>
        <p:txBody>
          <a:bodyPr/>
          <a:lstStyle/>
          <a:p>
            <a:pPr algn="ctr"/>
            <a:r>
              <a:rPr lang="en-US" b="1" dirty="0">
                <a:solidFill>
                  <a:srgbClr val="7030A0"/>
                </a:solidFill>
              </a:rPr>
              <a:t>Social Housing White Paper</a:t>
            </a:r>
            <a:endParaRPr lang="en-GB" b="1" dirty="0">
              <a:solidFill>
                <a:srgbClr val="7030A0"/>
              </a:solidFill>
            </a:endParaRPr>
          </a:p>
        </p:txBody>
      </p:sp>
      <p:sp>
        <p:nvSpPr>
          <p:cNvPr id="3" name="Content Placeholder 2">
            <a:extLst>
              <a:ext uri="{FF2B5EF4-FFF2-40B4-BE49-F238E27FC236}">
                <a16:creationId xmlns:a16="http://schemas.microsoft.com/office/drawing/2014/main" id="{82E6748A-2D99-481C-A423-545EE8B0A315}"/>
              </a:ext>
            </a:extLst>
          </p:cNvPr>
          <p:cNvSpPr>
            <a:spLocks noGrp="1"/>
          </p:cNvSpPr>
          <p:nvPr>
            <p:ph idx="1"/>
          </p:nvPr>
        </p:nvSpPr>
        <p:spPr>
          <a:xfrm>
            <a:off x="838200" y="1825624"/>
            <a:ext cx="10515600" cy="4831207"/>
          </a:xfrm>
        </p:spPr>
        <p:txBody>
          <a:bodyPr>
            <a:normAutofit fontScale="92500" lnSpcReduction="10000"/>
          </a:bodyPr>
          <a:lstStyle/>
          <a:p>
            <a:r>
              <a:rPr lang="en-US" dirty="0"/>
              <a:t>A Charter for Social Housing Residents</a:t>
            </a:r>
          </a:p>
          <a:p>
            <a:r>
              <a:rPr lang="en-US" dirty="0"/>
              <a:t>7 point Charter and KPI reporting to residents</a:t>
            </a:r>
          </a:p>
          <a:p>
            <a:r>
              <a:rPr lang="en-US" dirty="0"/>
              <a:t>A new accountable person for safety and consumer regulation</a:t>
            </a:r>
          </a:p>
          <a:p>
            <a:r>
              <a:rPr lang="en-US" dirty="0"/>
              <a:t>Resident Toolkit</a:t>
            </a:r>
          </a:p>
          <a:p>
            <a:r>
              <a:rPr lang="en-US" dirty="0"/>
              <a:t>Communications Toolkit </a:t>
            </a:r>
            <a:r>
              <a:rPr lang="en-US" dirty="0">
                <a:solidFill>
                  <a:srgbClr val="7030A0"/>
                </a:solidFill>
              </a:rPr>
              <a:t>#charterforsocialhousing</a:t>
            </a:r>
          </a:p>
          <a:p>
            <a:r>
              <a:rPr lang="en-US" dirty="0"/>
              <a:t>Changes in Regulation</a:t>
            </a:r>
          </a:p>
          <a:p>
            <a:r>
              <a:rPr lang="en-US" dirty="0"/>
              <a:t>Changes in the Law</a:t>
            </a:r>
          </a:p>
          <a:p>
            <a:r>
              <a:rPr lang="en-US" dirty="0"/>
              <a:t>Together with Tenant Charter</a:t>
            </a:r>
          </a:p>
          <a:p>
            <a:pPr marL="0" indent="0">
              <a:buNone/>
            </a:pPr>
            <a:r>
              <a:rPr lang="en-US" b="1" dirty="0">
                <a:solidFill>
                  <a:srgbClr val="7030A0"/>
                </a:solidFill>
              </a:rPr>
              <a:t>Charter Point &amp; - we are not covering today</a:t>
            </a:r>
            <a:r>
              <a:rPr lang="en-US" dirty="0">
                <a:solidFill>
                  <a:srgbClr val="7030A0"/>
                </a:solidFill>
              </a:rPr>
              <a:t>:</a:t>
            </a:r>
          </a:p>
          <a:p>
            <a:pPr marL="0" indent="0">
              <a:buNone/>
            </a:pPr>
            <a:r>
              <a:rPr lang="en-GB" sz="2800" dirty="0">
                <a:solidFill>
                  <a:srgbClr val="7030A0"/>
                </a:solidFill>
                <a:effectLst/>
                <a:ea typeface="Times New Roman" panose="02020603050405020304" pitchFamily="18" charset="0"/>
                <a:cs typeface="Times New Roman" panose="02020603050405020304" pitchFamily="18" charset="0"/>
              </a:rPr>
              <a:t>The government will ensure social housing can support people to take their first step to ownership.</a:t>
            </a:r>
            <a:endParaRPr lang="en-GB" sz="2800" dirty="0">
              <a:solidFill>
                <a:srgbClr val="7030A0"/>
              </a:solidFill>
              <a:effectLst/>
              <a:ea typeface="Calibri" panose="020F0502020204030204" pitchFamily="34" charset="0"/>
              <a:cs typeface="Times New Roman" panose="02020603050405020304" pitchFamily="18" charset="0"/>
            </a:endParaRPr>
          </a:p>
          <a:p>
            <a:pPr marL="0" indent="0">
              <a:buNone/>
            </a:pPr>
            <a:endParaRPr lang="en-US" dirty="0"/>
          </a:p>
          <a:p>
            <a:endParaRPr lang="en-US" dirty="0"/>
          </a:p>
          <a:p>
            <a:pPr marL="0" indent="0">
              <a:buNone/>
            </a:pPr>
            <a:endParaRPr lang="en-GB" dirty="0"/>
          </a:p>
        </p:txBody>
      </p:sp>
      <p:pic>
        <p:nvPicPr>
          <p:cNvPr id="4" name="Picture 3">
            <a:extLst>
              <a:ext uri="{FF2B5EF4-FFF2-40B4-BE49-F238E27FC236}">
                <a16:creationId xmlns:a16="http://schemas.microsoft.com/office/drawing/2014/main" id="{12A35C07-234A-439B-A374-75E0B633A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624" y="5929681"/>
            <a:ext cx="1185672" cy="563194"/>
          </a:xfrm>
          <a:prstGeom prst="rect">
            <a:avLst/>
          </a:prstGeom>
        </p:spPr>
      </p:pic>
      <p:pic>
        <p:nvPicPr>
          <p:cNvPr id="8" name="Picture 7">
            <a:extLst>
              <a:ext uri="{FF2B5EF4-FFF2-40B4-BE49-F238E27FC236}">
                <a16:creationId xmlns:a16="http://schemas.microsoft.com/office/drawing/2014/main" id="{8BFE4768-1EB2-4A0A-899B-378A906BE4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48088" y="463423"/>
            <a:ext cx="1917192" cy="1198245"/>
          </a:xfrm>
          <a:prstGeom prst="rect">
            <a:avLst/>
          </a:prstGeom>
        </p:spPr>
      </p:pic>
    </p:spTree>
    <p:extLst>
      <p:ext uri="{BB962C8B-B14F-4D97-AF65-F5344CB8AC3E}">
        <p14:creationId xmlns:p14="http://schemas.microsoft.com/office/powerpoint/2010/main" val="220517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4C1-123B-4E2D-AAA2-734178A9D0E6}"/>
              </a:ext>
            </a:extLst>
          </p:cNvPr>
          <p:cNvSpPr>
            <a:spLocks noGrp="1"/>
          </p:cNvSpPr>
          <p:nvPr>
            <p:ph type="title"/>
          </p:nvPr>
        </p:nvSpPr>
        <p:spPr>
          <a:xfrm>
            <a:off x="838200" y="365125"/>
            <a:ext cx="10515600" cy="622427"/>
          </a:xfrm>
        </p:spPr>
        <p:txBody>
          <a:bodyPr>
            <a:normAutofit fontScale="90000"/>
          </a:bodyPr>
          <a:lstStyle/>
          <a:p>
            <a:pPr algn="ctr"/>
            <a:r>
              <a:rPr lang="en-US" b="1" dirty="0">
                <a:solidFill>
                  <a:srgbClr val="7030A0"/>
                </a:solidFill>
              </a:rPr>
              <a:t>Points 1-6 of the Charter</a:t>
            </a:r>
            <a:endParaRPr lang="en-GB" b="1" dirty="0">
              <a:solidFill>
                <a:srgbClr val="7030A0"/>
              </a:solidFill>
            </a:endParaRPr>
          </a:p>
        </p:txBody>
      </p:sp>
      <p:sp>
        <p:nvSpPr>
          <p:cNvPr id="3" name="Content Placeholder 2">
            <a:extLst>
              <a:ext uri="{FF2B5EF4-FFF2-40B4-BE49-F238E27FC236}">
                <a16:creationId xmlns:a16="http://schemas.microsoft.com/office/drawing/2014/main" id="{5682E486-AAF5-47F4-9E4F-E1EB291C61D3}"/>
              </a:ext>
            </a:extLst>
          </p:cNvPr>
          <p:cNvSpPr>
            <a:spLocks noGrp="1"/>
          </p:cNvSpPr>
          <p:nvPr>
            <p:ph idx="1"/>
          </p:nvPr>
        </p:nvSpPr>
        <p:spPr>
          <a:xfrm>
            <a:off x="838200" y="1170432"/>
            <a:ext cx="10515600" cy="5687568"/>
          </a:xfrm>
        </p:spPr>
        <p:txBody>
          <a:bodyPr>
            <a:normAutofit fontScale="92500"/>
          </a:bodyPr>
          <a:lstStyle/>
          <a:p>
            <a:pPr marL="0" lvl="0" indent="0">
              <a:lnSpc>
                <a:spcPts val="1650"/>
              </a:lnSpc>
              <a:buNone/>
              <a:tabLst>
                <a:tab pos="457200" algn="l"/>
              </a:tabLst>
            </a:pPr>
            <a:r>
              <a:rPr lang="en-GB" sz="3300" dirty="0">
                <a:solidFill>
                  <a:srgbClr val="7030A0"/>
                </a:solidFill>
                <a:effectLst/>
                <a:ea typeface="Times New Roman" panose="02020603050405020304" pitchFamily="18" charset="0"/>
                <a:cs typeface="Times New Roman" panose="02020603050405020304" pitchFamily="18" charset="0"/>
              </a:rPr>
              <a:t>Group One &amp; Residents Toolkit</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1	To be safe in your home. </a:t>
            </a:r>
            <a:endParaRPr lang="en-GB" sz="3300" dirty="0">
              <a:solidFill>
                <a:srgbClr val="333333"/>
              </a:solidFill>
              <a:effectLst/>
              <a:ea typeface="Calibri" panose="020F0502020204030204" pitchFamily="34" charset="0"/>
              <a:cs typeface="Times New Roman" panose="02020603050405020304" pitchFamily="18" charset="0"/>
            </a:endParaRP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2	To know how your landlord is performing, including on</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      repairs, complaints and safety, and how it spends its money.</a:t>
            </a:r>
          </a:p>
          <a:p>
            <a:pPr marL="0" lvl="0" indent="0">
              <a:lnSpc>
                <a:spcPts val="1650"/>
              </a:lnSpc>
              <a:buNone/>
              <a:tabLst>
                <a:tab pos="457200" algn="l"/>
              </a:tabLst>
            </a:pPr>
            <a:endParaRPr lang="en-GB" sz="3300" dirty="0">
              <a:solidFill>
                <a:srgbClr val="333333"/>
              </a:solidFill>
              <a:effectLst/>
              <a:ea typeface="Times New Roman" panose="02020603050405020304" pitchFamily="18" charset="0"/>
              <a:cs typeface="Times New Roman" panose="02020603050405020304" pitchFamily="18" charset="0"/>
            </a:endParaRPr>
          </a:p>
          <a:p>
            <a:pPr marL="0" lvl="0" indent="0">
              <a:lnSpc>
                <a:spcPts val="1650"/>
              </a:lnSpc>
              <a:buNone/>
              <a:tabLst>
                <a:tab pos="457200" algn="l"/>
              </a:tabLst>
            </a:pPr>
            <a:r>
              <a:rPr lang="en-GB" sz="3300" dirty="0">
                <a:solidFill>
                  <a:srgbClr val="7030A0"/>
                </a:solidFill>
                <a:ea typeface="Calibri" panose="020F0502020204030204" pitchFamily="34" charset="0"/>
                <a:cs typeface="Times New Roman" panose="02020603050405020304" pitchFamily="18" charset="0"/>
              </a:rPr>
              <a:t>Group Two &amp; Communications Toolkit</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3	To have your complaints dealt with promptly and fairly, with</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      access to a strong Ombudsman.</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4	To be treated with respect, backed by a strong consumer</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	regulator and improved consumer standards for tenants.</a:t>
            </a:r>
          </a:p>
          <a:p>
            <a:pPr marL="342900" lvl="0" indent="-342900">
              <a:lnSpc>
                <a:spcPts val="1650"/>
              </a:lnSpc>
              <a:buFont typeface="+mj-lt"/>
              <a:buAutoNum type="arabicPeriod"/>
              <a:tabLst>
                <a:tab pos="457200" algn="l"/>
              </a:tabLst>
            </a:pPr>
            <a:endParaRPr lang="en-GB" sz="3300" dirty="0">
              <a:solidFill>
                <a:srgbClr val="333333"/>
              </a:solidFill>
              <a:effectLst/>
              <a:ea typeface="Times New Roman" panose="02020603050405020304" pitchFamily="18" charset="0"/>
              <a:cs typeface="Times New Roman" panose="02020603050405020304" pitchFamily="18" charset="0"/>
            </a:endParaRPr>
          </a:p>
          <a:p>
            <a:pPr marL="0" lvl="0" indent="0">
              <a:lnSpc>
                <a:spcPts val="1650"/>
              </a:lnSpc>
              <a:buNone/>
              <a:tabLst>
                <a:tab pos="457200" algn="l"/>
              </a:tabLst>
            </a:pPr>
            <a:r>
              <a:rPr lang="en-GB" sz="3300" dirty="0">
                <a:solidFill>
                  <a:srgbClr val="7030A0"/>
                </a:solidFill>
                <a:ea typeface="Calibri" panose="020F0502020204030204" pitchFamily="34" charset="0"/>
                <a:cs typeface="Times New Roman" panose="02020603050405020304" pitchFamily="18" charset="0"/>
              </a:rPr>
              <a:t>Group Three &amp; Satisfaction/Financial Measures Reporting</a:t>
            </a:r>
            <a:endParaRPr lang="en-GB" sz="3300" dirty="0">
              <a:solidFill>
                <a:srgbClr val="7030A0"/>
              </a:solidFill>
              <a:effectLst/>
              <a:ea typeface="Calibri" panose="020F0502020204030204" pitchFamily="34" charset="0"/>
              <a:cs typeface="Times New Roman" panose="02020603050405020304" pitchFamily="18" charset="0"/>
            </a:endParaRPr>
          </a:p>
          <a:p>
            <a:pPr marL="0" lvl="0" indent="0">
              <a:lnSpc>
                <a:spcPts val="1650"/>
              </a:lnSpc>
              <a:buNone/>
              <a:tabLst>
                <a:tab pos="457200" algn="l"/>
              </a:tabLst>
            </a:pPr>
            <a:r>
              <a:rPr lang="en-GB" sz="3300" dirty="0">
                <a:solidFill>
                  <a:srgbClr val="333333"/>
                </a:solidFill>
                <a:ea typeface="Times New Roman" panose="02020603050405020304" pitchFamily="18" charset="0"/>
                <a:cs typeface="Times New Roman" panose="02020603050405020304" pitchFamily="18" charset="0"/>
              </a:rPr>
              <a:t>5	</a:t>
            </a:r>
            <a:r>
              <a:rPr lang="en-GB" sz="3300" dirty="0">
                <a:solidFill>
                  <a:srgbClr val="333333"/>
                </a:solidFill>
                <a:effectLst/>
                <a:ea typeface="Times New Roman" panose="02020603050405020304" pitchFamily="18" charset="0"/>
                <a:cs typeface="Times New Roman" panose="02020603050405020304" pitchFamily="18" charset="0"/>
              </a:rPr>
              <a:t>To have your voice heard by your landlord.</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6 	To have a good quality home and neighbourhood to live in,</a:t>
            </a:r>
          </a:p>
          <a:p>
            <a:pPr marL="0" lvl="0" indent="0">
              <a:lnSpc>
                <a:spcPts val="1650"/>
              </a:lnSpc>
              <a:buNone/>
              <a:tabLst>
                <a:tab pos="457200" algn="l"/>
              </a:tabLst>
            </a:pPr>
            <a:r>
              <a:rPr lang="en-GB" sz="3300" dirty="0">
                <a:solidFill>
                  <a:srgbClr val="333333"/>
                </a:solidFill>
                <a:effectLst/>
                <a:ea typeface="Times New Roman" panose="02020603050405020304" pitchFamily="18" charset="0"/>
                <a:cs typeface="Times New Roman" panose="02020603050405020304" pitchFamily="18" charset="0"/>
              </a:rPr>
              <a:t>	with your landlord keeping your home in good repair</a:t>
            </a:r>
            <a:r>
              <a:rPr lang="en-GB" dirty="0">
                <a:solidFill>
                  <a:srgbClr val="333333"/>
                </a:solidFill>
                <a:effectLst/>
                <a:ea typeface="Times New Roman" panose="02020603050405020304" pitchFamily="18" charset="0"/>
                <a:cs typeface="Times New Roman" panose="02020603050405020304" pitchFamily="18" charset="0"/>
              </a:rPr>
              <a:t>.</a:t>
            </a:r>
          </a:p>
          <a:p>
            <a:pPr marL="0" lvl="0" indent="0">
              <a:lnSpc>
                <a:spcPts val="1650"/>
              </a:lnSpc>
              <a:buNone/>
              <a:tabLst>
                <a:tab pos="457200" algn="l"/>
              </a:tabLst>
            </a:pPr>
            <a:r>
              <a:rPr lang="en-GB" sz="1800" dirty="0">
                <a:solidFill>
                  <a:srgbClr val="333333"/>
                </a:solidFill>
                <a:latin typeface="Arial" panose="020B0604020202020204" pitchFamily="34" charset="0"/>
                <a:ea typeface="Calibri" panose="020F0502020204030204" pitchFamily="34" charset="0"/>
                <a:cs typeface="Times New Roman" panose="02020603050405020304" pitchFamily="18" charset="0"/>
              </a:rPr>
              <a:t>	</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885FE6D-1DC8-42FA-A39F-D2DE1F0B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624" y="5929681"/>
            <a:ext cx="1185672" cy="563194"/>
          </a:xfrm>
          <a:prstGeom prst="rect">
            <a:avLst/>
          </a:prstGeom>
        </p:spPr>
      </p:pic>
      <p:pic>
        <p:nvPicPr>
          <p:cNvPr id="6" name="Picture 5">
            <a:extLst>
              <a:ext uri="{FF2B5EF4-FFF2-40B4-BE49-F238E27FC236}">
                <a16:creationId xmlns:a16="http://schemas.microsoft.com/office/drawing/2014/main" id="{4968B06D-6B9D-47B4-8800-F391BD0E66F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22438" y="82296"/>
            <a:ext cx="2058155" cy="1362456"/>
          </a:xfrm>
          <a:prstGeom prst="rect">
            <a:avLst/>
          </a:prstGeom>
        </p:spPr>
      </p:pic>
    </p:spTree>
    <p:extLst>
      <p:ext uri="{BB962C8B-B14F-4D97-AF65-F5344CB8AC3E}">
        <p14:creationId xmlns:p14="http://schemas.microsoft.com/office/powerpoint/2010/main" val="210023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F37F-7EAB-48F0-A6D0-77B9797EDABB}"/>
              </a:ext>
            </a:extLst>
          </p:cNvPr>
          <p:cNvSpPr>
            <a:spLocks noGrp="1"/>
          </p:cNvSpPr>
          <p:nvPr>
            <p:ph type="title"/>
          </p:nvPr>
        </p:nvSpPr>
        <p:spPr/>
        <p:txBody>
          <a:bodyPr/>
          <a:lstStyle/>
          <a:p>
            <a:pPr algn="ctr"/>
            <a:r>
              <a:rPr lang="en-US" b="1" dirty="0">
                <a:solidFill>
                  <a:srgbClr val="7030A0"/>
                </a:solidFill>
              </a:rPr>
              <a:t>Discussion – up to 11.15 </a:t>
            </a:r>
            <a:br>
              <a:rPr lang="en-US" b="1" dirty="0">
                <a:solidFill>
                  <a:srgbClr val="7030A0"/>
                </a:solidFill>
              </a:rPr>
            </a:br>
            <a:r>
              <a:rPr lang="en-US" b="1" dirty="0">
                <a:solidFill>
                  <a:srgbClr val="7030A0"/>
                </a:solidFill>
              </a:rPr>
              <a:t>– including your 10 minute break – to 11.25</a:t>
            </a:r>
            <a:endParaRPr lang="en-GB" b="1" dirty="0">
              <a:solidFill>
                <a:srgbClr val="7030A0"/>
              </a:solidFill>
            </a:endParaRPr>
          </a:p>
        </p:txBody>
      </p:sp>
      <p:sp>
        <p:nvSpPr>
          <p:cNvPr id="3" name="Content Placeholder 2">
            <a:extLst>
              <a:ext uri="{FF2B5EF4-FFF2-40B4-BE49-F238E27FC236}">
                <a16:creationId xmlns:a16="http://schemas.microsoft.com/office/drawing/2014/main" id="{37C71C07-B379-48DF-ADD3-D7B2C5C9628A}"/>
              </a:ext>
            </a:extLst>
          </p:cNvPr>
          <p:cNvSpPr>
            <a:spLocks noGrp="1"/>
          </p:cNvSpPr>
          <p:nvPr>
            <p:ph idx="1"/>
          </p:nvPr>
        </p:nvSpPr>
        <p:spPr>
          <a:xfrm>
            <a:off x="838200" y="3648455"/>
            <a:ext cx="10515600" cy="2528507"/>
          </a:xfrm>
        </p:spPr>
        <p:txBody>
          <a:bodyPr/>
          <a:lstStyle/>
          <a:p>
            <a:pPr marL="0" indent="0" algn="ctr">
              <a:buNone/>
            </a:pPr>
            <a:r>
              <a:rPr lang="en-US" b="1" dirty="0">
                <a:solidFill>
                  <a:srgbClr val="7030A0"/>
                </a:solidFill>
              </a:rPr>
              <a:t>3 questions for us in groups</a:t>
            </a:r>
          </a:p>
          <a:p>
            <a:pPr marL="514350" indent="-514350">
              <a:buFont typeface="+mj-lt"/>
              <a:buAutoNum type="arabicPeriod"/>
            </a:pPr>
            <a:r>
              <a:rPr lang="en-US" dirty="0"/>
              <a:t>What are the actions for resident engagement and landlords</a:t>
            </a:r>
          </a:p>
          <a:p>
            <a:pPr marL="514350" indent="-514350">
              <a:buFont typeface="+mj-lt"/>
              <a:buAutoNum type="arabicPeriod"/>
            </a:pPr>
            <a:r>
              <a:rPr lang="en-GB" dirty="0"/>
              <a:t>How will you share the Charter with residents</a:t>
            </a:r>
          </a:p>
          <a:p>
            <a:pPr marL="514350" indent="-514350">
              <a:buFont typeface="+mj-lt"/>
              <a:buAutoNum type="arabicPeriod"/>
            </a:pPr>
            <a:r>
              <a:rPr lang="en-GB" dirty="0"/>
              <a:t>How will you implement the “extra” document which your group is discussing</a:t>
            </a:r>
          </a:p>
        </p:txBody>
      </p:sp>
      <p:pic>
        <p:nvPicPr>
          <p:cNvPr id="4" name="Picture 3">
            <a:extLst>
              <a:ext uri="{FF2B5EF4-FFF2-40B4-BE49-F238E27FC236}">
                <a16:creationId xmlns:a16="http://schemas.microsoft.com/office/drawing/2014/main" id="{420BAF8B-D075-4C59-B7F8-6205BBDE5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624" y="5929681"/>
            <a:ext cx="1185672" cy="563194"/>
          </a:xfrm>
          <a:prstGeom prst="rect">
            <a:avLst/>
          </a:prstGeom>
        </p:spPr>
      </p:pic>
      <p:pic>
        <p:nvPicPr>
          <p:cNvPr id="6" name="Picture 5">
            <a:extLst>
              <a:ext uri="{FF2B5EF4-FFF2-40B4-BE49-F238E27FC236}">
                <a16:creationId xmlns:a16="http://schemas.microsoft.com/office/drawing/2014/main" id="{4DCAE046-0F44-4A81-89C4-125FAA1E109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74336" y="1897747"/>
            <a:ext cx="2372614" cy="1750708"/>
          </a:xfrm>
          <a:prstGeom prst="rect">
            <a:avLst/>
          </a:prstGeom>
        </p:spPr>
      </p:pic>
    </p:spTree>
    <p:extLst>
      <p:ext uri="{BB962C8B-B14F-4D97-AF65-F5344CB8AC3E}">
        <p14:creationId xmlns:p14="http://schemas.microsoft.com/office/powerpoint/2010/main" val="39533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F6FD-C786-41FC-9644-A90745E0B39F}"/>
              </a:ext>
            </a:extLst>
          </p:cNvPr>
          <p:cNvSpPr>
            <a:spLocks noGrp="1"/>
          </p:cNvSpPr>
          <p:nvPr>
            <p:ph type="title"/>
          </p:nvPr>
        </p:nvSpPr>
        <p:spPr/>
        <p:txBody>
          <a:bodyPr/>
          <a:lstStyle/>
          <a:p>
            <a:pPr algn="ctr"/>
            <a:r>
              <a:rPr lang="en-US" b="1" dirty="0">
                <a:solidFill>
                  <a:srgbClr val="7030A0"/>
                </a:solidFill>
              </a:rPr>
              <a:t>Feedback </a:t>
            </a:r>
            <a:r>
              <a:rPr lang="en-US" b="1">
                <a:solidFill>
                  <a:srgbClr val="7030A0"/>
                </a:solidFill>
              </a:rPr>
              <a:t>from Each </a:t>
            </a:r>
            <a:r>
              <a:rPr lang="en-US" b="1" dirty="0">
                <a:solidFill>
                  <a:srgbClr val="7030A0"/>
                </a:solidFill>
              </a:rPr>
              <a:t>Group</a:t>
            </a:r>
            <a:endParaRPr lang="en-GB" b="1" dirty="0">
              <a:solidFill>
                <a:srgbClr val="7030A0"/>
              </a:solidFill>
            </a:endParaRPr>
          </a:p>
        </p:txBody>
      </p:sp>
      <p:pic>
        <p:nvPicPr>
          <p:cNvPr id="3" name="Picture 2">
            <a:extLst>
              <a:ext uri="{FF2B5EF4-FFF2-40B4-BE49-F238E27FC236}">
                <a16:creationId xmlns:a16="http://schemas.microsoft.com/office/drawing/2014/main" id="{5AAAA335-7785-465F-A675-A2CB7AD38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694" y="5933713"/>
            <a:ext cx="1592366" cy="756374"/>
          </a:xfrm>
          <a:prstGeom prst="rect">
            <a:avLst/>
          </a:prstGeom>
        </p:spPr>
      </p:pic>
      <p:pic>
        <p:nvPicPr>
          <p:cNvPr id="10" name="Content Placeholder 9">
            <a:extLst>
              <a:ext uri="{FF2B5EF4-FFF2-40B4-BE49-F238E27FC236}">
                <a16:creationId xmlns:a16="http://schemas.microsoft.com/office/drawing/2014/main" id="{2A693D27-20EF-4733-97B3-5282BD29ED55}"/>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62250" y="2343944"/>
            <a:ext cx="6667500" cy="3314700"/>
          </a:xfrm>
        </p:spPr>
      </p:pic>
    </p:spTree>
    <p:extLst>
      <p:ext uri="{BB962C8B-B14F-4D97-AF65-F5344CB8AC3E}">
        <p14:creationId xmlns:p14="http://schemas.microsoft.com/office/powerpoint/2010/main" val="22437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F300-1934-4C5A-809F-4B2F1450C111}"/>
              </a:ext>
            </a:extLst>
          </p:cNvPr>
          <p:cNvSpPr>
            <a:spLocks noGrp="1"/>
          </p:cNvSpPr>
          <p:nvPr>
            <p:ph type="title"/>
          </p:nvPr>
        </p:nvSpPr>
        <p:spPr/>
        <p:txBody>
          <a:bodyPr/>
          <a:lstStyle/>
          <a:p>
            <a:pPr algn="ctr"/>
            <a:r>
              <a:rPr lang="en-GB" b="1" dirty="0">
                <a:solidFill>
                  <a:srgbClr val="7030A0"/>
                </a:solidFill>
              </a:rPr>
              <a:t>On the Couch</a:t>
            </a:r>
          </a:p>
        </p:txBody>
      </p:sp>
      <p:sp>
        <p:nvSpPr>
          <p:cNvPr id="3" name="Content Placeholder 2">
            <a:extLst>
              <a:ext uri="{FF2B5EF4-FFF2-40B4-BE49-F238E27FC236}">
                <a16:creationId xmlns:a16="http://schemas.microsoft.com/office/drawing/2014/main" id="{46BE7AD6-7794-4CD5-83DD-8A1BFE2B3A97}"/>
              </a:ext>
            </a:extLst>
          </p:cNvPr>
          <p:cNvSpPr>
            <a:spLocks noGrp="1"/>
          </p:cNvSpPr>
          <p:nvPr>
            <p:ph idx="1"/>
          </p:nvPr>
        </p:nvSpPr>
        <p:spPr>
          <a:xfrm>
            <a:off x="838200" y="1444752"/>
            <a:ext cx="10515600" cy="5280692"/>
          </a:xfrm>
        </p:spPr>
        <p:txBody>
          <a:bodyPr>
            <a:normAutofit fontScale="92500" lnSpcReduction="10000"/>
          </a:bodyPr>
          <a:lstStyle/>
          <a:p>
            <a:pPr marL="0" indent="0">
              <a:buNone/>
            </a:pPr>
            <a:r>
              <a:rPr lang="en-GB" sz="2800" b="1" dirty="0">
                <a:effectLst/>
                <a:latin typeface="Calibri" panose="020F0502020204030204" pitchFamily="34" charset="0"/>
                <a:ea typeface="Calibri" panose="020F0502020204030204" pitchFamily="34" charset="0"/>
              </a:rPr>
              <a:t>On the couch (to 12.20)</a:t>
            </a:r>
          </a:p>
          <a:p>
            <a:pPr marL="342900" lvl="0" indent="-342900">
              <a:buFont typeface="Courier New" panose="02070309020205020404" pitchFamily="49" charset="0"/>
              <a:buChar char="o"/>
            </a:pPr>
            <a:r>
              <a:rPr lang="en-GB" sz="2800" dirty="0">
                <a:effectLst/>
                <a:latin typeface="Calibri" panose="020F0502020204030204" pitchFamily="34" charset="0"/>
                <a:ea typeface="Times New Roman" panose="02020603050405020304" pitchFamily="18" charset="0"/>
              </a:rPr>
              <a:t>Tenant Training</a:t>
            </a:r>
            <a:endParaRPr lang="en-GB" sz="2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800" dirty="0">
                <a:effectLst/>
                <a:latin typeface="Calibri" panose="020F0502020204030204" pitchFamily="34" charset="0"/>
                <a:ea typeface="Times New Roman" panose="02020603050405020304" pitchFamily="18" charset="0"/>
              </a:rPr>
              <a:t>Complaints Self-Assessments – to be submitted 31.12.20</a:t>
            </a:r>
            <a:endParaRPr lang="en-GB" sz="2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GB" sz="2800" dirty="0">
                <a:effectLst/>
                <a:latin typeface="Calibri" panose="020F0502020204030204" pitchFamily="34" charset="0"/>
                <a:ea typeface="Times New Roman" panose="02020603050405020304" pitchFamily="18" charset="0"/>
              </a:rPr>
              <a:t>Confidentiality/Data Protection and Volunteering</a:t>
            </a:r>
          </a:p>
          <a:p>
            <a:pPr marL="0" lvl="0" indent="0">
              <a:buNone/>
            </a:pPr>
            <a:endParaRPr lang="en-GB" sz="2800" dirty="0">
              <a:effectLst/>
              <a:latin typeface="Calibri" panose="020F0502020204030204" pitchFamily="34" charset="0"/>
              <a:ea typeface="Calibri" panose="020F0502020204030204" pitchFamily="34" charset="0"/>
            </a:endParaRPr>
          </a:p>
          <a:p>
            <a:pPr marL="0" indent="0">
              <a:buNone/>
            </a:pPr>
            <a:r>
              <a:rPr lang="en-GB" sz="2800" b="1" dirty="0">
                <a:effectLst/>
                <a:latin typeface="Calibri" panose="020F0502020204030204" pitchFamily="34" charset="0"/>
                <a:ea typeface="Calibri" panose="020F0502020204030204" pitchFamily="34" charset="0"/>
              </a:rPr>
              <a:t>Unconference 8</a:t>
            </a:r>
            <a:r>
              <a:rPr lang="en-GB" sz="2800" b="1" baseline="30000" dirty="0">
                <a:effectLst/>
                <a:latin typeface="Calibri" panose="020F0502020204030204" pitchFamily="34" charset="0"/>
                <a:ea typeface="Calibri" panose="020F0502020204030204" pitchFamily="34" charset="0"/>
              </a:rPr>
              <a:t>th</a:t>
            </a:r>
            <a:r>
              <a:rPr lang="en-GB" sz="2800" b="1" dirty="0">
                <a:effectLst/>
                <a:latin typeface="Calibri" panose="020F0502020204030204" pitchFamily="34" charset="0"/>
                <a:ea typeface="Calibri" panose="020F0502020204030204" pitchFamily="34" charset="0"/>
              </a:rPr>
              <a:t> Dec </a:t>
            </a:r>
            <a:r>
              <a:rPr lang="en-GB" sz="2800" b="1" dirty="0">
                <a:solidFill>
                  <a:srgbClr val="FF0000"/>
                </a:solidFill>
                <a:effectLst/>
                <a:latin typeface="Calibri" panose="020F0502020204030204" pitchFamily="34" charset="0"/>
                <a:ea typeface="Calibri" panose="020F0502020204030204" pitchFamily="34" charset="0"/>
              </a:rPr>
              <a:t>on line</a:t>
            </a:r>
            <a:endParaRPr lang="en-GB" sz="2800" b="1" dirty="0">
              <a:effectLst/>
              <a:latin typeface="Calibri" panose="020F0502020204030204" pitchFamily="34" charset="0"/>
              <a:ea typeface="Calibri" panose="020F0502020204030204" pitchFamily="34" charset="0"/>
            </a:endParaRPr>
          </a:p>
          <a:p>
            <a:pPr marL="0" indent="0">
              <a:buNone/>
            </a:pPr>
            <a:r>
              <a:rPr lang="en-GB" sz="2800" dirty="0">
                <a:effectLst/>
                <a:latin typeface="Calibri" panose="020F0502020204030204" pitchFamily="34" charset="0"/>
                <a:ea typeface="Calibri" panose="020F0502020204030204" pitchFamily="34" charset="0"/>
              </a:rPr>
              <a:t>NHC Conference – 9</a:t>
            </a:r>
            <a:r>
              <a:rPr lang="en-GB" sz="2800" baseline="30000" dirty="0">
                <a:effectLst/>
                <a:latin typeface="Calibri" panose="020F0502020204030204" pitchFamily="34" charset="0"/>
                <a:ea typeface="Calibri" panose="020F0502020204030204" pitchFamily="34" charset="0"/>
              </a:rPr>
              <a:t>th</a:t>
            </a:r>
            <a:r>
              <a:rPr lang="en-GB" sz="2800" dirty="0">
                <a:effectLst/>
                <a:latin typeface="Calibri" panose="020F0502020204030204" pitchFamily="34" charset="0"/>
                <a:ea typeface="Calibri" panose="020F0502020204030204" pitchFamily="34" charset="0"/>
              </a:rPr>
              <a:t> Dec, 13</a:t>
            </a:r>
            <a:r>
              <a:rPr lang="en-GB" sz="2800" baseline="30000" dirty="0">
                <a:effectLst/>
                <a:latin typeface="Calibri" panose="020F0502020204030204" pitchFamily="34" charset="0"/>
                <a:ea typeface="Calibri" panose="020F0502020204030204" pitchFamily="34" charset="0"/>
              </a:rPr>
              <a:t>th</a:t>
            </a:r>
            <a:r>
              <a:rPr lang="en-GB" sz="2800" dirty="0">
                <a:effectLst/>
                <a:latin typeface="Calibri" panose="020F0502020204030204" pitchFamily="34" charset="0"/>
                <a:ea typeface="Calibri" panose="020F0502020204030204" pitchFamily="34" charset="0"/>
              </a:rPr>
              <a:t> Jan, 3</a:t>
            </a:r>
            <a:r>
              <a:rPr lang="en-GB" sz="2800" baseline="30000" dirty="0">
                <a:effectLst/>
                <a:latin typeface="Calibri" panose="020F0502020204030204" pitchFamily="34" charset="0"/>
                <a:ea typeface="Calibri" panose="020F0502020204030204" pitchFamily="34" charset="0"/>
              </a:rPr>
              <a:t>rd</a:t>
            </a:r>
            <a:r>
              <a:rPr lang="en-GB" sz="2800" dirty="0">
                <a:effectLst/>
                <a:latin typeface="Calibri" panose="020F0502020204030204" pitchFamily="34" charset="0"/>
                <a:ea typeface="Calibri" panose="020F0502020204030204" pitchFamily="34" charset="0"/>
              </a:rPr>
              <a:t> Feb -on line </a:t>
            </a:r>
            <a:r>
              <a:rPr lang="en-GB" sz="2800" dirty="0">
                <a:solidFill>
                  <a:srgbClr val="FF0000"/>
                </a:solidFill>
                <a:effectLst/>
                <a:latin typeface="Calibri" panose="020F0502020204030204" pitchFamily="34" charset="0"/>
                <a:ea typeface="Calibri" panose="020F0502020204030204" pitchFamily="34" charset="0"/>
              </a:rPr>
              <a:t>and workshops</a:t>
            </a:r>
            <a:endParaRPr lang="en-GB" sz="2800" dirty="0">
              <a:effectLst/>
              <a:latin typeface="Calibri" panose="020F0502020204030204" pitchFamily="34" charset="0"/>
              <a:ea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endParaRPr>
          </a:p>
          <a:p>
            <a:pPr marL="0" indent="0">
              <a:buNone/>
            </a:pPr>
            <a:r>
              <a:rPr lang="en-GB" sz="2800" b="1" dirty="0">
                <a:effectLst/>
                <a:latin typeface="Calibri" panose="020F0502020204030204" pitchFamily="34" charset="0"/>
                <a:ea typeface="Calibri" panose="020F0502020204030204" pitchFamily="34" charset="0"/>
              </a:rPr>
              <a:t>Dates of next meeting – </a:t>
            </a:r>
            <a:r>
              <a:rPr lang="en-GB" sz="2800" b="1" dirty="0">
                <a:solidFill>
                  <a:srgbClr val="7030A0"/>
                </a:solidFill>
                <a:effectLst/>
                <a:latin typeface="Calibri" panose="020F0502020204030204" pitchFamily="34" charset="0"/>
                <a:ea typeface="Calibri" panose="020F0502020204030204" pitchFamily="34" charset="0"/>
              </a:rPr>
              <a:t>SHWP: Consumer </a:t>
            </a:r>
            <a:r>
              <a:rPr lang="en-GB" b="1" dirty="0">
                <a:solidFill>
                  <a:srgbClr val="7030A0"/>
                </a:solidFill>
                <a:latin typeface="Calibri" panose="020F0502020204030204" pitchFamily="34" charset="0"/>
                <a:ea typeface="Calibri" panose="020F0502020204030204" pitchFamily="34" charset="0"/>
              </a:rPr>
              <a:t>R</a:t>
            </a:r>
            <a:r>
              <a:rPr lang="en-GB" sz="2800" b="1" dirty="0">
                <a:solidFill>
                  <a:srgbClr val="7030A0"/>
                </a:solidFill>
                <a:effectLst/>
                <a:latin typeface="Calibri" panose="020F0502020204030204" pitchFamily="34" charset="0"/>
                <a:ea typeface="Calibri" panose="020F0502020204030204" pitchFamily="34" charset="0"/>
              </a:rPr>
              <a:t>egulation, followed by another tenant unconference?</a:t>
            </a:r>
          </a:p>
          <a:p>
            <a:pPr marL="0" indent="0">
              <a:buNone/>
            </a:pPr>
            <a:r>
              <a:rPr lang="en-GB" b="1" dirty="0">
                <a:latin typeface="Calibri" panose="020F0502020204030204" pitchFamily="34" charset="0"/>
                <a:ea typeface="Calibri" panose="020F0502020204030204" pitchFamily="34" charset="0"/>
              </a:rPr>
              <a:t>Meeting days next year </a:t>
            </a:r>
            <a:r>
              <a:rPr lang="en-GB" b="1" dirty="0">
                <a:solidFill>
                  <a:srgbClr val="7030A0"/>
                </a:solidFill>
                <a:latin typeface="Calibri" panose="020F0502020204030204" pitchFamily="34" charset="0"/>
                <a:ea typeface="Calibri" panose="020F0502020204030204" pitchFamily="34" charset="0"/>
              </a:rPr>
              <a:t>–Tues and Wed – some people only working end of the week – </a:t>
            </a:r>
            <a:r>
              <a:rPr lang="en-GB" b="1" dirty="0">
                <a:solidFill>
                  <a:srgbClr val="FF0000"/>
                </a:solidFill>
                <a:latin typeface="Calibri" panose="020F0502020204030204" pitchFamily="34" charset="0"/>
                <a:ea typeface="Calibri" panose="020F0502020204030204" pitchFamily="34" charset="0"/>
              </a:rPr>
              <a:t>can I add a Thursday every 3</a:t>
            </a:r>
            <a:r>
              <a:rPr lang="en-GB" b="1" baseline="30000" dirty="0">
                <a:solidFill>
                  <a:srgbClr val="FF0000"/>
                </a:solidFill>
                <a:latin typeface="Calibri" panose="020F0502020204030204" pitchFamily="34" charset="0"/>
                <a:ea typeface="Calibri" panose="020F0502020204030204" pitchFamily="34" charset="0"/>
              </a:rPr>
              <a:t>rd</a:t>
            </a:r>
            <a:r>
              <a:rPr lang="en-GB" b="1" dirty="0">
                <a:solidFill>
                  <a:srgbClr val="FF0000"/>
                </a:solidFill>
                <a:latin typeface="Calibri" panose="020F0502020204030204" pitchFamily="34" charset="0"/>
                <a:ea typeface="Calibri" panose="020F0502020204030204" pitchFamily="34" charset="0"/>
              </a:rPr>
              <a:t> week?</a:t>
            </a:r>
            <a:endParaRPr lang="en-GB" sz="2800" b="1" dirty="0">
              <a:solidFill>
                <a:srgbClr val="FF0000"/>
              </a:solidFill>
              <a:effectLst/>
              <a:latin typeface="Calibri" panose="020F0502020204030204" pitchFamily="34" charset="0"/>
              <a:ea typeface="Calibri" panose="020F0502020204030204" pitchFamily="34" charset="0"/>
            </a:endParaRPr>
          </a:p>
          <a:p>
            <a:pPr marL="0" indent="0">
              <a:buNone/>
            </a:pPr>
            <a:endParaRPr lang="en-GB" dirty="0"/>
          </a:p>
        </p:txBody>
      </p:sp>
      <p:pic>
        <p:nvPicPr>
          <p:cNvPr id="4" name="Picture 3">
            <a:extLst>
              <a:ext uri="{FF2B5EF4-FFF2-40B4-BE49-F238E27FC236}">
                <a16:creationId xmlns:a16="http://schemas.microsoft.com/office/drawing/2014/main" id="{061D5D1D-630C-454E-A0DB-FB77067CD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624" y="5929681"/>
            <a:ext cx="1185672" cy="563194"/>
          </a:xfrm>
          <a:prstGeom prst="rect">
            <a:avLst/>
          </a:prstGeom>
        </p:spPr>
      </p:pic>
      <p:pic>
        <p:nvPicPr>
          <p:cNvPr id="8" name="Picture 7">
            <a:extLst>
              <a:ext uri="{FF2B5EF4-FFF2-40B4-BE49-F238E27FC236}">
                <a16:creationId xmlns:a16="http://schemas.microsoft.com/office/drawing/2014/main" id="{B02F2A85-E2E6-4E0D-B392-0031C3A51C5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06782" y="132556"/>
            <a:ext cx="2985218" cy="2244884"/>
          </a:xfrm>
          <a:prstGeom prst="rect">
            <a:avLst/>
          </a:prstGeom>
        </p:spPr>
      </p:pic>
    </p:spTree>
    <p:extLst>
      <p:ext uri="{BB962C8B-B14F-4D97-AF65-F5344CB8AC3E}">
        <p14:creationId xmlns:p14="http://schemas.microsoft.com/office/powerpoint/2010/main" val="3715966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680</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Courier New</vt:lpstr>
      <vt:lpstr>Segoe UI Emoji</vt:lpstr>
      <vt:lpstr>Symbol</vt:lpstr>
      <vt:lpstr>Office Theme</vt:lpstr>
      <vt:lpstr> Social Housing White Paper Summary and Discussion Points</vt:lpstr>
      <vt:lpstr>Social Housing White Paper</vt:lpstr>
      <vt:lpstr>Points 1-6 of the Charter</vt:lpstr>
      <vt:lpstr>Discussion – up to 11.15  – including your 10 minute break – to 11.25</vt:lpstr>
      <vt:lpstr>Feedback from Each Group</vt:lpstr>
      <vt:lpstr>On the Couch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to Learn RSH Annual Consumer Review 2019/20</dc:title>
  <dc:creator>YD</dc:creator>
  <cp:lastModifiedBy>YVONNE DAVIES</cp:lastModifiedBy>
  <cp:revision>31</cp:revision>
  <cp:lastPrinted>2020-11-25T09:21:57Z</cp:lastPrinted>
  <dcterms:created xsi:type="dcterms:W3CDTF">2020-10-08T08:36:47Z</dcterms:created>
  <dcterms:modified xsi:type="dcterms:W3CDTF">2020-11-25T09:41:00Z</dcterms:modified>
</cp:coreProperties>
</file>