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78" r:id="rId3"/>
    <p:sldId id="640" r:id="rId4"/>
    <p:sldId id="642" r:id="rId5"/>
    <p:sldId id="280" r:id="rId6"/>
    <p:sldId id="258" r:id="rId7"/>
    <p:sldId id="261" r:id="rId8"/>
    <p:sldId id="634" r:id="rId9"/>
    <p:sldId id="622" r:id="rId10"/>
    <p:sldId id="636" r:id="rId11"/>
    <p:sldId id="626" r:id="rId12"/>
    <p:sldId id="283" r:id="rId13"/>
    <p:sldId id="284" r:id="rId14"/>
    <p:sldId id="268" r:id="rId15"/>
    <p:sldId id="269" r:id="rId16"/>
    <p:sldId id="263" r:id="rId17"/>
    <p:sldId id="266" r:id="rId18"/>
    <p:sldId id="639" r:id="rId19"/>
    <p:sldId id="63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9135" autoAdjust="0"/>
  </p:normalViewPr>
  <p:slideViewPr>
    <p:cSldViewPr snapToGrid="0">
      <p:cViewPr varScale="1">
        <p:scale>
          <a:sx n="34" d="100"/>
          <a:sy n="34" d="100"/>
        </p:scale>
        <p:origin x="1886" y="22"/>
      </p:cViewPr>
      <p:guideLst/>
    </p:cSldViewPr>
  </p:slideViewPr>
  <p:notesTextViewPr>
    <p:cViewPr>
      <p:scale>
        <a:sx n="1" d="1"/>
        <a:sy n="1" d="1"/>
      </p:scale>
      <p:origin x="0" y="0"/>
    </p:cViewPr>
  </p:notesTextViewPr>
  <p:sorterViewPr>
    <p:cViewPr varScale="1">
      <p:scale>
        <a:sx n="1" d="1"/>
        <a:sy n="1" d="1"/>
      </p:scale>
      <p:origin x="0" y="-407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5D48CC-869B-4BA1-B48D-E395A500F568}" type="datetimeFigureOut">
              <a:rPr lang="en-GB" smtClean="0"/>
              <a:t>03/03/2021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CA145-2B48-4586-8997-5E3D70B54CB2}" type="slidenum">
              <a:rPr lang="en-GB" smtClean="0"/>
              <a:t>‹#›</a:t>
            </a:fld>
            <a:endParaRPr lang="en-GB"/>
          </a:p>
        </p:txBody>
      </p:sp>
    </p:spTree>
    <p:extLst>
      <p:ext uri="{BB962C8B-B14F-4D97-AF65-F5344CB8AC3E}">
        <p14:creationId xmlns:p14="http://schemas.microsoft.com/office/powerpoint/2010/main" val="3333236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8CA145-2B48-4586-8997-5E3D70B54CB2}" type="slidenum">
              <a:rPr lang="en-GB" smtClean="0"/>
              <a:t>5</a:t>
            </a:fld>
            <a:endParaRPr lang="en-GB"/>
          </a:p>
        </p:txBody>
      </p:sp>
    </p:spTree>
    <p:extLst>
      <p:ext uri="{BB962C8B-B14F-4D97-AF65-F5344CB8AC3E}">
        <p14:creationId xmlns:p14="http://schemas.microsoft.com/office/powerpoint/2010/main" val="1922370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a real step change in attitude, behaviour, culture &amp; performance across the whole process of designing, constructing, maintaining, managing safety of &amp; living in higher risk buildings</a:t>
            </a:r>
          </a:p>
          <a:p>
            <a:r>
              <a:rPr lang="en-US" dirty="0"/>
              <a:t>The new, more stringent, regulatory regime will build people’s confidence in the building safety system</a:t>
            </a:r>
          </a:p>
          <a:p>
            <a:r>
              <a:rPr lang="en-US" dirty="0"/>
              <a:t>The Regulator &amp; new building safety regime for higher risk buildings will apply in England</a:t>
            </a:r>
          </a:p>
          <a:p>
            <a:endParaRPr lang="en-GB" dirty="0"/>
          </a:p>
        </p:txBody>
      </p:sp>
      <p:sp>
        <p:nvSpPr>
          <p:cNvPr id="4" name="Slide Number Placeholder 3"/>
          <p:cNvSpPr>
            <a:spLocks noGrp="1"/>
          </p:cNvSpPr>
          <p:nvPr>
            <p:ph type="sldNum" sz="quarter" idx="5"/>
          </p:nvPr>
        </p:nvSpPr>
        <p:spPr/>
        <p:txBody>
          <a:bodyPr/>
          <a:lstStyle/>
          <a:p>
            <a:fld id="{8C8CA145-2B48-4586-8997-5E3D70B54CB2}" type="slidenum">
              <a:rPr lang="en-GB" smtClean="0"/>
              <a:t>7</a:t>
            </a:fld>
            <a:endParaRPr lang="en-GB"/>
          </a:p>
        </p:txBody>
      </p:sp>
    </p:spTree>
    <p:extLst>
      <p:ext uri="{BB962C8B-B14F-4D97-AF65-F5344CB8AC3E}">
        <p14:creationId xmlns:p14="http://schemas.microsoft.com/office/powerpoint/2010/main" val="2819329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Mix of cases, some relate to the “serious detriment” cases whilst in others the RSH did not make such a finding.</a:t>
            </a:r>
          </a:p>
          <a:p>
            <a:pPr marL="0" indent="0">
              <a:buNone/>
            </a:pPr>
            <a:r>
              <a:rPr lang="en-US" dirty="0"/>
              <a:t>They outlined the action taken by the RSH and lessons to be learned, grouped by the type of breach in each:</a:t>
            </a:r>
          </a:p>
          <a:p>
            <a:r>
              <a:rPr lang="en-US" dirty="0"/>
              <a:t>Link between consumer regulation &amp; governance </a:t>
            </a:r>
          </a:p>
          <a:p>
            <a:r>
              <a:rPr lang="en-US" dirty="0"/>
              <a:t>Regulating local authorities’ compliance with the Consumer Standards </a:t>
            </a:r>
          </a:p>
          <a:p>
            <a:r>
              <a:rPr lang="en-US" dirty="0"/>
              <a:t>Compliance with electrical safety requirements</a:t>
            </a:r>
          </a:p>
          <a:p>
            <a:r>
              <a:rPr lang="en-US" dirty="0"/>
              <a:t>Compliance with fire safety requirements</a:t>
            </a:r>
          </a:p>
          <a:p>
            <a:r>
              <a:rPr lang="en-US" dirty="0"/>
              <a:t>Compliance with fire, electrical &amp; asbestos safety requirements</a:t>
            </a:r>
          </a:p>
          <a:p>
            <a:r>
              <a:rPr lang="en-US" dirty="0"/>
              <a:t>Supporting tenants experiencing anti-social behaviour</a:t>
            </a:r>
          </a:p>
          <a:p>
            <a:r>
              <a:rPr lang="en-US" dirty="0"/>
              <a:t>Improving safety around communal areas</a:t>
            </a:r>
          </a:p>
          <a:p>
            <a:r>
              <a:rPr lang="en-US" dirty="0"/>
              <a:t>Taking account of vulnerable tenants’ needs</a:t>
            </a:r>
          </a:p>
          <a:p>
            <a:r>
              <a:rPr lang="en-US" dirty="0"/>
              <a:t>Effective complaint handling</a:t>
            </a:r>
          </a:p>
          <a:p>
            <a:endParaRPr lang="en-GB" dirty="0"/>
          </a:p>
        </p:txBody>
      </p:sp>
      <p:sp>
        <p:nvSpPr>
          <p:cNvPr id="4" name="Slide Number Placeholder 3"/>
          <p:cNvSpPr>
            <a:spLocks noGrp="1"/>
          </p:cNvSpPr>
          <p:nvPr>
            <p:ph type="sldNum" sz="quarter" idx="5"/>
          </p:nvPr>
        </p:nvSpPr>
        <p:spPr/>
        <p:txBody>
          <a:bodyPr/>
          <a:lstStyle/>
          <a:p>
            <a:fld id="{345F5FD5-0314-4260-89CF-80A290DAAF35}" type="slidenum">
              <a:rPr lang="en-GB" smtClean="0"/>
              <a:t>11</a:t>
            </a:fld>
            <a:endParaRPr lang="en-GB" dirty="0"/>
          </a:p>
        </p:txBody>
      </p:sp>
    </p:spTree>
    <p:extLst>
      <p:ext uri="{BB962C8B-B14F-4D97-AF65-F5344CB8AC3E}">
        <p14:creationId xmlns:p14="http://schemas.microsoft.com/office/powerpoint/2010/main" val="3804730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Facebook groups – ONGO</a:t>
            </a:r>
          </a:p>
          <a:p>
            <a:r>
              <a:rPr lang="en-GB" dirty="0"/>
              <a:t>A great example of a small org doing big things because it understood how to engage with residents. when they call, they don’t go to contact centre – they go straight through to the team</a:t>
            </a:r>
          </a:p>
        </p:txBody>
      </p:sp>
      <p:sp>
        <p:nvSpPr>
          <p:cNvPr id="4" name="Slide Number Placeholder 3"/>
          <p:cNvSpPr>
            <a:spLocks noGrp="1"/>
          </p:cNvSpPr>
          <p:nvPr>
            <p:ph type="sldNum" sz="quarter" idx="5"/>
          </p:nvPr>
        </p:nvSpPr>
        <p:spPr/>
        <p:txBody>
          <a:bodyPr/>
          <a:lstStyle/>
          <a:p>
            <a:fld id="{940A9496-89B1-4E7D-B959-DA85FE321221}" type="slidenum">
              <a:rPr lang="en-GB" smtClean="0"/>
              <a:t>12</a:t>
            </a:fld>
            <a:endParaRPr lang="en-GB" dirty="0"/>
          </a:p>
        </p:txBody>
      </p:sp>
    </p:spTree>
    <p:extLst>
      <p:ext uri="{BB962C8B-B14F-4D97-AF65-F5344CB8AC3E}">
        <p14:creationId xmlns:p14="http://schemas.microsoft.com/office/powerpoint/2010/main" val="702306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Michael Wright Aico Survey</a:t>
            </a:r>
          </a:p>
          <a:p>
            <a:r>
              <a:rPr lang="en-GB" b="1" dirty="0"/>
              <a:t>5000 renters</a:t>
            </a:r>
          </a:p>
          <a:p>
            <a:r>
              <a:rPr lang="en-GB" dirty="0"/>
              <a:t>25% of private rents housing more difficult – rents compared to 13% in social housing </a:t>
            </a:r>
          </a:p>
          <a:p>
            <a:endParaRPr lang="en-GB" dirty="0"/>
          </a:p>
        </p:txBody>
      </p:sp>
      <p:sp>
        <p:nvSpPr>
          <p:cNvPr id="4" name="Slide Number Placeholder 3"/>
          <p:cNvSpPr>
            <a:spLocks noGrp="1"/>
          </p:cNvSpPr>
          <p:nvPr>
            <p:ph type="sldNum" sz="quarter" idx="5"/>
          </p:nvPr>
        </p:nvSpPr>
        <p:spPr/>
        <p:txBody>
          <a:bodyPr/>
          <a:lstStyle/>
          <a:p>
            <a:fld id="{940A9496-89B1-4E7D-B959-DA85FE321221}" type="slidenum">
              <a:rPr lang="en-GB" smtClean="0"/>
              <a:t>13</a:t>
            </a:fld>
            <a:endParaRPr lang="en-GB" dirty="0"/>
          </a:p>
        </p:txBody>
      </p:sp>
    </p:spTree>
    <p:extLst>
      <p:ext uri="{BB962C8B-B14F-4D97-AF65-F5344CB8AC3E}">
        <p14:creationId xmlns:p14="http://schemas.microsoft.com/office/powerpoint/2010/main" val="348111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Getting your questions right</a:t>
            </a:r>
          </a:p>
          <a:p>
            <a:r>
              <a:rPr lang="en-GB" dirty="0"/>
              <a:t>Say why you are asking</a:t>
            </a:r>
          </a:p>
          <a:p>
            <a:r>
              <a:rPr lang="en-GB" dirty="0"/>
              <a:t>Make it easy to engage</a:t>
            </a:r>
          </a:p>
          <a:p>
            <a:r>
              <a:rPr lang="en-GB" dirty="0"/>
              <a:t>Easy to process and gather all views</a:t>
            </a:r>
          </a:p>
          <a:p>
            <a:r>
              <a:rPr lang="en-GB" dirty="0"/>
              <a:t>Easy to reflect</a:t>
            </a:r>
          </a:p>
          <a:p>
            <a:r>
              <a:rPr lang="en-GB" dirty="0"/>
              <a:t>Ensuring you get actionable insights</a:t>
            </a:r>
          </a:p>
          <a:p>
            <a:r>
              <a:rPr lang="en-GB" dirty="0"/>
              <a:t>Embedding digital and testing the number of options for insight that way</a:t>
            </a:r>
          </a:p>
          <a:p>
            <a:endParaRPr lang="en-GB" dirty="0"/>
          </a:p>
        </p:txBody>
      </p:sp>
      <p:sp>
        <p:nvSpPr>
          <p:cNvPr id="4" name="Slide Number Placeholder 3"/>
          <p:cNvSpPr>
            <a:spLocks noGrp="1"/>
          </p:cNvSpPr>
          <p:nvPr>
            <p:ph type="sldNum" sz="quarter" idx="5"/>
          </p:nvPr>
        </p:nvSpPr>
        <p:spPr/>
        <p:txBody>
          <a:bodyPr/>
          <a:lstStyle/>
          <a:p>
            <a:fld id="{940A9496-89B1-4E7D-B959-DA85FE321221}" type="slidenum">
              <a:rPr lang="en-GB" smtClean="0"/>
              <a:t>14</a:t>
            </a:fld>
            <a:endParaRPr lang="en-GB" dirty="0"/>
          </a:p>
        </p:txBody>
      </p:sp>
    </p:spTree>
    <p:extLst>
      <p:ext uri="{BB962C8B-B14F-4D97-AF65-F5344CB8AC3E}">
        <p14:creationId xmlns:p14="http://schemas.microsoft.com/office/powerpoint/2010/main" val="159243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many unknown changes happen each day in our households</a:t>
            </a:r>
          </a:p>
          <a:p>
            <a:r>
              <a:rPr lang="en-GB" b="1" dirty="0"/>
              <a:t>Crossover data - GDPR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Share date with the fire brigade</a:t>
            </a:r>
          </a:p>
          <a:p>
            <a:r>
              <a:rPr lang="en-GB" dirty="0"/>
              <a:t>Mental health changes – could that mean its harder to access for gas servicing?</a:t>
            </a:r>
          </a:p>
        </p:txBody>
      </p:sp>
      <p:sp>
        <p:nvSpPr>
          <p:cNvPr id="4" name="Slide Number Placeholder 3"/>
          <p:cNvSpPr>
            <a:spLocks noGrp="1"/>
          </p:cNvSpPr>
          <p:nvPr>
            <p:ph type="sldNum" sz="quarter" idx="5"/>
          </p:nvPr>
        </p:nvSpPr>
        <p:spPr/>
        <p:txBody>
          <a:bodyPr/>
          <a:lstStyle/>
          <a:p>
            <a:fld id="{940A9496-89B1-4E7D-B959-DA85FE321221}" type="slidenum">
              <a:rPr lang="en-GB" smtClean="0"/>
              <a:t>15</a:t>
            </a:fld>
            <a:endParaRPr lang="en-GB" dirty="0"/>
          </a:p>
        </p:txBody>
      </p:sp>
    </p:spTree>
    <p:extLst>
      <p:ext uri="{BB962C8B-B14F-4D97-AF65-F5344CB8AC3E}">
        <p14:creationId xmlns:p14="http://schemas.microsoft.com/office/powerpoint/2010/main" val="1533304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40A9496-89B1-4E7D-B959-DA85FE321221}" type="slidenum">
              <a:rPr lang="en-GB" smtClean="0"/>
              <a:t>16</a:t>
            </a:fld>
            <a:endParaRPr lang="en-GB" dirty="0"/>
          </a:p>
        </p:txBody>
      </p:sp>
    </p:spTree>
    <p:extLst>
      <p:ext uri="{BB962C8B-B14F-4D97-AF65-F5344CB8AC3E}">
        <p14:creationId xmlns:p14="http://schemas.microsoft.com/office/powerpoint/2010/main" val="589157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0A9496-89B1-4E7D-B959-DA85FE321221}" type="slidenum">
              <a:rPr lang="en-GB" smtClean="0"/>
              <a:t>18</a:t>
            </a:fld>
            <a:endParaRPr lang="en-GB" dirty="0"/>
          </a:p>
        </p:txBody>
      </p:sp>
    </p:spTree>
    <p:extLst>
      <p:ext uri="{BB962C8B-B14F-4D97-AF65-F5344CB8AC3E}">
        <p14:creationId xmlns:p14="http://schemas.microsoft.com/office/powerpoint/2010/main" val="437309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BB34C-6414-4644-9C9A-A7285E2A51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115CDBE-FDD7-450C-A51F-E283C47FBD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B87E313-49B5-4831-862B-7D97904B3055}"/>
              </a:ext>
            </a:extLst>
          </p:cNvPr>
          <p:cNvSpPr>
            <a:spLocks noGrp="1"/>
          </p:cNvSpPr>
          <p:nvPr>
            <p:ph type="dt" sz="half" idx="10"/>
          </p:nvPr>
        </p:nvSpPr>
        <p:spPr/>
        <p:txBody>
          <a:bodyPr/>
          <a:lstStyle/>
          <a:p>
            <a:fld id="{6751E0E9-4868-42D1-83D6-0482278DB4EA}" type="datetimeFigureOut">
              <a:rPr lang="en-GB" smtClean="0"/>
              <a:t>03/03/2021</a:t>
            </a:fld>
            <a:endParaRPr lang="en-GB" dirty="0"/>
          </a:p>
        </p:txBody>
      </p:sp>
      <p:sp>
        <p:nvSpPr>
          <p:cNvPr id="5" name="Footer Placeholder 4">
            <a:extLst>
              <a:ext uri="{FF2B5EF4-FFF2-40B4-BE49-F238E27FC236}">
                <a16:creationId xmlns:a16="http://schemas.microsoft.com/office/drawing/2014/main" id="{BE2E41E8-389F-48FF-8AFC-AD539165449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3BB315F-7769-4FDA-BE78-E1124CE8195A}"/>
              </a:ext>
            </a:extLst>
          </p:cNvPr>
          <p:cNvSpPr>
            <a:spLocks noGrp="1"/>
          </p:cNvSpPr>
          <p:nvPr>
            <p:ph type="sldNum" sz="quarter" idx="12"/>
          </p:nvPr>
        </p:nvSpPr>
        <p:spPr/>
        <p:txBody>
          <a:bodyPr/>
          <a:lstStyle/>
          <a:p>
            <a:fld id="{678C386A-9EAC-4DA2-95CE-F2BAA6463E02}" type="slidenum">
              <a:rPr lang="en-GB" smtClean="0"/>
              <a:t>‹#›</a:t>
            </a:fld>
            <a:endParaRPr lang="en-GB" dirty="0"/>
          </a:p>
        </p:txBody>
      </p:sp>
    </p:spTree>
    <p:extLst>
      <p:ext uri="{BB962C8B-B14F-4D97-AF65-F5344CB8AC3E}">
        <p14:creationId xmlns:p14="http://schemas.microsoft.com/office/powerpoint/2010/main" val="2729815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3AC57-97BB-4706-867D-295D2DA999F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FD938D-FA9B-4A47-BD40-578D51F6E0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9F2833-B9DB-480D-88E9-E41FA454AFF4}"/>
              </a:ext>
            </a:extLst>
          </p:cNvPr>
          <p:cNvSpPr>
            <a:spLocks noGrp="1"/>
          </p:cNvSpPr>
          <p:nvPr>
            <p:ph type="dt" sz="half" idx="10"/>
          </p:nvPr>
        </p:nvSpPr>
        <p:spPr/>
        <p:txBody>
          <a:bodyPr/>
          <a:lstStyle/>
          <a:p>
            <a:fld id="{6751E0E9-4868-42D1-83D6-0482278DB4EA}" type="datetimeFigureOut">
              <a:rPr lang="en-GB" smtClean="0"/>
              <a:t>03/03/2021</a:t>
            </a:fld>
            <a:endParaRPr lang="en-GB" dirty="0"/>
          </a:p>
        </p:txBody>
      </p:sp>
      <p:sp>
        <p:nvSpPr>
          <p:cNvPr id="5" name="Footer Placeholder 4">
            <a:extLst>
              <a:ext uri="{FF2B5EF4-FFF2-40B4-BE49-F238E27FC236}">
                <a16:creationId xmlns:a16="http://schemas.microsoft.com/office/drawing/2014/main" id="{5E4392ED-6A12-4574-83F2-4C2DF6A1C24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EC9F4EE-1634-4BB4-9718-FBB95309B12C}"/>
              </a:ext>
            </a:extLst>
          </p:cNvPr>
          <p:cNvSpPr>
            <a:spLocks noGrp="1"/>
          </p:cNvSpPr>
          <p:nvPr>
            <p:ph type="sldNum" sz="quarter" idx="12"/>
          </p:nvPr>
        </p:nvSpPr>
        <p:spPr/>
        <p:txBody>
          <a:bodyPr/>
          <a:lstStyle/>
          <a:p>
            <a:fld id="{678C386A-9EAC-4DA2-95CE-F2BAA6463E02}" type="slidenum">
              <a:rPr lang="en-GB" smtClean="0"/>
              <a:t>‹#›</a:t>
            </a:fld>
            <a:endParaRPr lang="en-GB" dirty="0"/>
          </a:p>
        </p:txBody>
      </p:sp>
    </p:spTree>
    <p:extLst>
      <p:ext uri="{BB962C8B-B14F-4D97-AF65-F5344CB8AC3E}">
        <p14:creationId xmlns:p14="http://schemas.microsoft.com/office/powerpoint/2010/main" val="2721157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53A3F6-9B86-4431-8214-E478745A8A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26CBC3-3E78-47D3-BA3A-9491D43F25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63BC0F-E61D-4D2D-AEAB-3471D1B30DAB}"/>
              </a:ext>
            </a:extLst>
          </p:cNvPr>
          <p:cNvSpPr>
            <a:spLocks noGrp="1"/>
          </p:cNvSpPr>
          <p:nvPr>
            <p:ph type="dt" sz="half" idx="10"/>
          </p:nvPr>
        </p:nvSpPr>
        <p:spPr/>
        <p:txBody>
          <a:bodyPr/>
          <a:lstStyle/>
          <a:p>
            <a:fld id="{6751E0E9-4868-42D1-83D6-0482278DB4EA}" type="datetimeFigureOut">
              <a:rPr lang="en-GB" smtClean="0"/>
              <a:t>03/03/2021</a:t>
            </a:fld>
            <a:endParaRPr lang="en-GB" dirty="0"/>
          </a:p>
        </p:txBody>
      </p:sp>
      <p:sp>
        <p:nvSpPr>
          <p:cNvPr id="5" name="Footer Placeholder 4">
            <a:extLst>
              <a:ext uri="{FF2B5EF4-FFF2-40B4-BE49-F238E27FC236}">
                <a16:creationId xmlns:a16="http://schemas.microsoft.com/office/drawing/2014/main" id="{F07DDB13-4877-45F7-BA0C-6011BC374CC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F37FAC3-DAD8-4C41-B5E5-A90D9702CC80}"/>
              </a:ext>
            </a:extLst>
          </p:cNvPr>
          <p:cNvSpPr>
            <a:spLocks noGrp="1"/>
          </p:cNvSpPr>
          <p:nvPr>
            <p:ph type="sldNum" sz="quarter" idx="12"/>
          </p:nvPr>
        </p:nvSpPr>
        <p:spPr/>
        <p:txBody>
          <a:bodyPr/>
          <a:lstStyle/>
          <a:p>
            <a:fld id="{678C386A-9EAC-4DA2-95CE-F2BAA6463E02}" type="slidenum">
              <a:rPr lang="en-GB" smtClean="0"/>
              <a:t>‹#›</a:t>
            </a:fld>
            <a:endParaRPr lang="en-GB" dirty="0"/>
          </a:p>
        </p:txBody>
      </p:sp>
    </p:spTree>
    <p:extLst>
      <p:ext uri="{BB962C8B-B14F-4D97-AF65-F5344CB8AC3E}">
        <p14:creationId xmlns:p14="http://schemas.microsoft.com/office/powerpoint/2010/main" val="1588880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4ED14-5F7B-4C61-848B-72E27F3EA0B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45E53C-65A3-4FB5-94BC-33412C25A0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4A3EE0-1EBB-4A81-B295-62800CA787F6}"/>
              </a:ext>
            </a:extLst>
          </p:cNvPr>
          <p:cNvSpPr>
            <a:spLocks noGrp="1"/>
          </p:cNvSpPr>
          <p:nvPr>
            <p:ph type="dt" sz="half" idx="10"/>
          </p:nvPr>
        </p:nvSpPr>
        <p:spPr/>
        <p:txBody>
          <a:bodyPr/>
          <a:lstStyle/>
          <a:p>
            <a:fld id="{6751E0E9-4868-42D1-83D6-0482278DB4EA}" type="datetimeFigureOut">
              <a:rPr lang="en-GB" smtClean="0"/>
              <a:t>03/03/2021</a:t>
            </a:fld>
            <a:endParaRPr lang="en-GB" dirty="0"/>
          </a:p>
        </p:txBody>
      </p:sp>
      <p:sp>
        <p:nvSpPr>
          <p:cNvPr id="5" name="Footer Placeholder 4">
            <a:extLst>
              <a:ext uri="{FF2B5EF4-FFF2-40B4-BE49-F238E27FC236}">
                <a16:creationId xmlns:a16="http://schemas.microsoft.com/office/drawing/2014/main" id="{AD022C3F-BCD6-4FAE-81BB-3A6F6A7360B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412A7DE-8D33-4F1D-A2F7-5A6E8C031ECB}"/>
              </a:ext>
            </a:extLst>
          </p:cNvPr>
          <p:cNvSpPr>
            <a:spLocks noGrp="1"/>
          </p:cNvSpPr>
          <p:nvPr>
            <p:ph type="sldNum" sz="quarter" idx="12"/>
          </p:nvPr>
        </p:nvSpPr>
        <p:spPr/>
        <p:txBody>
          <a:bodyPr/>
          <a:lstStyle/>
          <a:p>
            <a:fld id="{678C386A-9EAC-4DA2-95CE-F2BAA6463E02}" type="slidenum">
              <a:rPr lang="en-GB" smtClean="0"/>
              <a:t>‹#›</a:t>
            </a:fld>
            <a:endParaRPr lang="en-GB" dirty="0"/>
          </a:p>
        </p:txBody>
      </p:sp>
    </p:spTree>
    <p:extLst>
      <p:ext uri="{BB962C8B-B14F-4D97-AF65-F5344CB8AC3E}">
        <p14:creationId xmlns:p14="http://schemas.microsoft.com/office/powerpoint/2010/main" val="278595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34121-8230-4123-BF66-8A0D2460E9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02F14C-C774-4A06-98C0-DC883FEBFA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2235FA-2A9C-4588-8076-5D572A05700F}"/>
              </a:ext>
            </a:extLst>
          </p:cNvPr>
          <p:cNvSpPr>
            <a:spLocks noGrp="1"/>
          </p:cNvSpPr>
          <p:nvPr>
            <p:ph type="dt" sz="half" idx="10"/>
          </p:nvPr>
        </p:nvSpPr>
        <p:spPr/>
        <p:txBody>
          <a:bodyPr/>
          <a:lstStyle/>
          <a:p>
            <a:fld id="{6751E0E9-4868-42D1-83D6-0482278DB4EA}" type="datetimeFigureOut">
              <a:rPr lang="en-GB" smtClean="0"/>
              <a:t>03/03/2021</a:t>
            </a:fld>
            <a:endParaRPr lang="en-GB" dirty="0"/>
          </a:p>
        </p:txBody>
      </p:sp>
      <p:sp>
        <p:nvSpPr>
          <p:cNvPr id="5" name="Footer Placeholder 4">
            <a:extLst>
              <a:ext uri="{FF2B5EF4-FFF2-40B4-BE49-F238E27FC236}">
                <a16:creationId xmlns:a16="http://schemas.microsoft.com/office/drawing/2014/main" id="{0F3BB5CA-C3CD-48BF-9BE3-DE827CB3097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89737A0-BB23-46BD-9ABA-B0B0C14130F4}"/>
              </a:ext>
            </a:extLst>
          </p:cNvPr>
          <p:cNvSpPr>
            <a:spLocks noGrp="1"/>
          </p:cNvSpPr>
          <p:nvPr>
            <p:ph type="sldNum" sz="quarter" idx="12"/>
          </p:nvPr>
        </p:nvSpPr>
        <p:spPr/>
        <p:txBody>
          <a:bodyPr/>
          <a:lstStyle/>
          <a:p>
            <a:fld id="{678C386A-9EAC-4DA2-95CE-F2BAA6463E02}" type="slidenum">
              <a:rPr lang="en-GB" smtClean="0"/>
              <a:t>‹#›</a:t>
            </a:fld>
            <a:endParaRPr lang="en-GB" dirty="0"/>
          </a:p>
        </p:txBody>
      </p:sp>
    </p:spTree>
    <p:extLst>
      <p:ext uri="{BB962C8B-B14F-4D97-AF65-F5344CB8AC3E}">
        <p14:creationId xmlns:p14="http://schemas.microsoft.com/office/powerpoint/2010/main" val="3976610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09CF3-F09A-4ED8-B4A4-58333AB892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A532EE-6974-4834-BD28-AD00A612EC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0DC2FC3-07EB-41DD-AEE3-DD1CADA291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713CD8-20A6-4A32-9051-C3BDF0852ED4}"/>
              </a:ext>
            </a:extLst>
          </p:cNvPr>
          <p:cNvSpPr>
            <a:spLocks noGrp="1"/>
          </p:cNvSpPr>
          <p:nvPr>
            <p:ph type="dt" sz="half" idx="10"/>
          </p:nvPr>
        </p:nvSpPr>
        <p:spPr/>
        <p:txBody>
          <a:bodyPr/>
          <a:lstStyle/>
          <a:p>
            <a:fld id="{6751E0E9-4868-42D1-83D6-0482278DB4EA}" type="datetimeFigureOut">
              <a:rPr lang="en-GB" smtClean="0"/>
              <a:t>03/03/2021</a:t>
            </a:fld>
            <a:endParaRPr lang="en-GB" dirty="0"/>
          </a:p>
        </p:txBody>
      </p:sp>
      <p:sp>
        <p:nvSpPr>
          <p:cNvPr id="6" name="Footer Placeholder 5">
            <a:extLst>
              <a:ext uri="{FF2B5EF4-FFF2-40B4-BE49-F238E27FC236}">
                <a16:creationId xmlns:a16="http://schemas.microsoft.com/office/drawing/2014/main" id="{FD357E25-590F-4AF5-9A8A-15974B1B17F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D04F6DD-AB56-4FBA-97FF-F68F25770B59}"/>
              </a:ext>
            </a:extLst>
          </p:cNvPr>
          <p:cNvSpPr>
            <a:spLocks noGrp="1"/>
          </p:cNvSpPr>
          <p:nvPr>
            <p:ph type="sldNum" sz="quarter" idx="12"/>
          </p:nvPr>
        </p:nvSpPr>
        <p:spPr/>
        <p:txBody>
          <a:bodyPr/>
          <a:lstStyle/>
          <a:p>
            <a:fld id="{678C386A-9EAC-4DA2-95CE-F2BAA6463E02}" type="slidenum">
              <a:rPr lang="en-GB" smtClean="0"/>
              <a:t>‹#›</a:t>
            </a:fld>
            <a:endParaRPr lang="en-GB" dirty="0"/>
          </a:p>
        </p:txBody>
      </p:sp>
    </p:spTree>
    <p:extLst>
      <p:ext uri="{BB962C8B-B14F-4D97-AF65-F5344CB8AC3E}">
        <p14:creationId xmlns:p14="http://schemas.microsoft.com/office/powerpoint/2010/main" val="537038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42401-95CF-48A7-B3A3-EF42E28CDBF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82A129-B60C-454C-8F59-4CCF3A2410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6824A7-8FF8-4A68-BCCF-B0A608C137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16D821B-5804-4B6F-8D56-9C0D45F75D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F26790-3A76-4DEB-8265-782F8F7347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9CE5346-FECF-42C7-BE5C-BFEF8F478187}"/>
              </a:ext>
            </a:extLst>
          </p:cNvPr>
          <p:cNvSpPr>
            <a:spLocks noGrp="1"/>
          </p:cNvSpPr>
          <p:nvPr>
            <p:ph type="dt" sz="half" idx="10"/>
          </p:nvPr>
        </p:nvSpPr>
        <p:spPr/>
        <p:txBody>
          <a:bodyPr/>
          <a:lstStyle/>
          <a:p>
            <a:fld id="{6751E0E9-4868-42D1-83D6-0482278DB4EA}" type="datetimeFigureOut">
              <a:rPr lang="en-GB" smtClean="0"/>
              <a:t>03/03/2021</a:t>
            </a:fld>
            <a:endParaRPr lang="en-GB" dirty="0"/>
          </a:p>
        </p:txBody>
      </p:sp>
      <p:sp>
        <p:nvSpPr>
          <p:cNvPr id="8" name="Footer Placeholder 7">
            <a:extLst>
              <a:ext uri="{FF2B5EF4-FFF2-40B4-BE49-F238E27FC236}">
                <a16:creationId xmlns:a16="http://schemas.microsoft.com/office/drawing/2014/main" id="{D2DEF39B-0083-48CF-AE91-119D9162C685}"/>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2E293AA2-1A62-4D20-9100-9C23E15FA3AC}"/>
              </a:ext>
            </a:extLst>
          </p:cNvPr>
          <p:cNvSpPr>
            <a:spLocks noGrp="1"/>
          </p:cNvSpPr>
          <p:nvPr>
            <p:ph type="sldNum" sz="quarter" idx="12"/>
          </p:nvPr>
        </p:nvSpPr>
        <p:spPr/>
        <p:txBody>
          <a:bodyPr/>
          <a:lstStyle/>
          <a:p>
            <a:fld id="{678C386A-9EAC-4DA2-95CE-F2BAA6463E02}" type="slidenum">
              <a:rPr lang="en-GB" smtClean="0"/>
              <a:t>‹#›</a:t>
            </a:fld>
            <a:endParaRPr lang="en-GB" dirty="0"/>
          </a:p>
        </p:txBody>
      </p:sp>
    </p:spTree>
    <p:extLst>
      <p:ext uri="{BB962C8B-B14F-4D97-AF65-F5344CB8AC3E}">
        <p14:creationId xmlns:p14="http://schemas.microsoft.com/office/powerpoint/2010/main" val="3444330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13D68-CBAC-4932-AFBC-9FBCCE42C8A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704B55A-9AB8-47E2-8659-77EAFA177720}"/>
              </a:ext>
            </a:extLst>
          </p:cNvPr>
          <p:cNvSpPr>
            <a:spLocks noGrp="1"/>
          </p:cNvSpPr>
          <p:nvPr>
            <p:ph type="dt" sz="half" idx="10"/>
          </p:nvPr>
        </p:nvSpPr>
        <p:spPr/>
        <p:txBody>
          <a:bodyPr/>
          <a:lstStyle/>
          <a:p>
            <a:fld id="{6751E0E9-4868-42D1-83D6-0482278DB4EA}" type="datetimeFigureOut">
              <a:rPr lang="en-GB" smtClean="0"/>
              <a:t>03/03/2021</a:t>
            </a:fld>
            <a:endParaRPr lang="en-GB" dirty="0"/>
          </a:p>
        </p:txBody>
      </p:sp>
      <p:sp>
        <p:nvSpPr>
          <p:cNvPr id="4" name="Footer Placeholder 3">
            <a:extLst>
              <a:ext uri="{FF2B5EF4-FFF2-40B4-BE49-F238E27FC236}">
                <a16:creationId xmlns:a16="http://schemas.microsoft.com/office/drawing/2014/main" id="{32F40398-C574-48C1-9599-0254663D1CD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C651C5DF-9F9A-4AC5-8D70-00CF1D45B8F6}"/>
              </a:ext>
            </a:extLst>
          </p:cNvPr>
          <p:cNvSpPr>
            <a:spLocks noGrp="1"/>
          </p:cNvSpPr>
          <p:nvPr>
            <p:ph type="sldNum" sz="quarter" idx="12"/>
          </p:nvPr>
        </p:nvSpPr>
        <p:spPr/>
        <p:txBody>
          <a:bodyPr/>
          <a:lstStyle/>
          <a:p>
            <a:fld id="{678C386A-9EAC-4DA2-95CE-F2BAA6463E02}" type="slidenum">
              <a:rPr lang="en-GB" smtClean="0"/>
              <a:t>‹#›</a:t>
            </a:fld>
            <a:endParaRPr lang="en-GB" dirty="0"/>
          </a:p>
        </p:txBody>
      </p:sp>
    </p:spTree>
    <p:extLst>
      <p:ext uri="{BB962C8B-B14F-4D97-AF65-F5344CB8AC3E}">
        <p14:creationId xmlns:p14="http://schemas.microsoft.com/office/powerpoint/2010/main" val="797541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087A38-34F5-4665-A043-E3712BDFFB7D}"/>
              </a:ext>
            </a:extLst>
          </p:cNvPr>
          <p:cNvSpPr>
            <a:spLocks noGrp="1"/>
          </p:cNvSpPr>
          <p:nvPr>
            <p:ph type="dt" sz="half" idx="10"/>
          </p:nvPr>
        </p:nvSpPr>
        <p:spPr/>
        <p:txBody>
          <a:bodyPr/>
          <a:lstStyle/>
          <a:p>
            <a:fld id="{6751E0E9-4868-42D1-83D6-0482278DB4EA}" type="datetimeFigureOut">
              <a:rPr lang="en-GB" smtClean="0"/>
              <a:t>03/03/2021</a:t>
            </a:fld>
            <a:endParaRPr lang="en-GB" dirty="0"/>
          </a:p>
        </p:txBody>
      </p:sp>
      <p:sp>
        <p:nvSpPr>
          <p:cNvPr id="3" name="Footer Placeholder 2">
            <a:extLst>
              <a:ext uri="{FF2B5EF4-FFF2-40B4-BE49-F238E27FC236}">
                <a16:creationId xmlns:a16="http://schemas.microsoft.com/office/drawing/2014/main" id="{04985519-4B9B-40FF-8CF8-6D7ECE5F2E16}"/>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7B59DA6-09A7-4D67-A63D-9FAC8658FBD1}"/>
              </a:ext>
            </a:extLst>
          </p:cNvPr>
          <p:cNvSpPr>
            <a:spLocks noGrp="1"/>
          </p:cNvSpPr>
          <p:nvPr>
            <p:ph type="sldNum" sz="quarter" idx="12"/>
          </p:nvPr>
        </p:nvSpPr>
        <p:spPr/>
        <p:txBody>
          <a:bodyPr/>
          <a:lstStyle/>
          <a:p>
            <a:fld id="{678C386A-9EAC-4DA2-95CE-F2BAA6463E02}" type="slidenum">
              <a:rPr lang="en-GB" smtClean="0"/>
              <a:t>‹#›</a:t>
            </a:fld>
            <a:endParaRPr lang="en-GB" dirty="0"/>
          </a:p>
        </p:txBody>
      </p:sp>
    </p:spTree>
    <p:extLst>
      <p:ext uri="{BB962C8B-B14F-4D97-AF65-F5344CB8AC3E}">
        <p14:creationId xmlns:p14="http://schemas.microsoft.com/office/powerpoint/2010/main" val="3659562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A8D5-B291-4298-8810-933AB80551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1EDDE2E-EC6F-445A-B4B0-8957353932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DD68B93-239B-4E75-8C9D-3734FAD018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2E594C-FAEB-4BC7-BFAD-021AE7A39F7F}"/>
              </a:ext>
            </a:extLst>
          </p:cNvPr>
          <p:cNvSpPr>
            <a:spLocks noGrp="1"/>
          </p:cNvSpPr>
          <p:nvPr>
            <p:ph type="dt" sz="half" idx="10"/>
          </p:nvPr>
        </p:nvSpPr>
        <p:spPr/>
        <p:txBody>
          <a:bodyPr/>
          <a:lstStyle/>
          <a:p>
            <a:fld id="{6751E0E9-4868-42D1-83D6-0482278DB4EA}" type="datetimeFigureOut">
              <a:rPr lang="en-GB" smtClean="0"/>
              <a:t>03/03/2021</a:t>
            </a:fld>
            <a:endParaRPr lang="en-GB" dirty="0"/>
          </a:p>
        </p:txBody>
      </p:sp>
      <p:sp>
        <p:nvSpPr>
          <p:cNvPr id="6" name="Footer Placeholder 5">
            <a:extLst>
              <a:ext uri="{FF2B5EF4-FFF2-40B4-BE49-F238E27FC236}">
                <a16:creationId xmlns:a16="http://schemas.microsoft.com/office/drawing/2014/main" id="{D9326908-B7B3-441D-9495-03B358D5A55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02D0AA6-F7E0-4E4F-806F-6466DA731D11}"/>
              </a:ext>
            </a:extLst>
          </p:cNvPr>
          <p:cNvSpPr>
            <a:spLocks noGrp="1"/>
          </p:cNvSpPr>
          <p:nvPr>
            <p:ph type="sldNum" sz="quarter" idx="12"/>
          </p:nvPr>
        </p:nvSpPr>
        <p:spPr/>
        <p:txBody>
          <a:bodyPr/>
          <a:lstStyle/>
          <a:p>
            <a:fld id="{678C386A-9EAC-4DA2-95CE-F2BAA6463E02}" type="slidenum">
              <a:rPr lang="en-GB" smtClean="0"/>
              <a:t>‹#›</a:t>
            </a:fld>
            <a:endParaRPr lang="en-GB" dirty="0"/>
          </a:p>
        </p:txBody>
      </p:sp>
    </p:spTree>
    <p:extLst>
      <p:ext uri="{BB962C8B-B14F-4D97-AF65-F5344CB8AC3E}">
        <p14:creationId xmlns:p14="http://schemas.microsoft.com/office/powerpoint/2010/main" val="2124124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3B35E-001B-43CF-9036-85466D60FE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B5FD14B-3DB5-4F5E-A7E3-A6319CDCAF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E94E8AE5-9327-4D20-AB16-A13E84A00C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6A06BD-9824-48B3-95E2-04F5D0C9B1E6}"/>
              </a:ext>
            </a:extLst>
          </p:cNvPr>
          <p:cNvSpPr>
            <a:spLocks noGrp="1"/>
          </p:cNvSpPr>
          <p:nvPr>
            <p:ph type="dt" sz="half" idx="10"/>
          </p:nvPr>
        </p:nvSpPr>
        <p:spPr/>
        <p:txBody>
          <a:bodyPr/>
          <a:lstStyle/>
          <a:p>
            <a:fld id="{6751E0E9-4868-42D1-83D6-0482278DB4EA}" type="datetimeFigureOut">
              <a:rPr lang="en-GB" smtClean="0"/>
              <a:t>03/03/2021</a:t>
            </a:fld>
            <a:endParaRPr lang="en-GB" dirty="0"/>
          </a:p>
        </p:txBody>
      </p:sp>
      <p:sp>
        <p:nvSpPr>
          <p:cNvPr id="6" name="Footer Placeholder 5">
            <a:extLst>
              <a:ext uri="{FF2B5EF4-FFF2-40B4-BE49-F238E27FC236}">
                <a16:creationId xmlns:a16="http://schemas.microsoft.com/office/drawing/2014/main" id="{7A5962EB-17D3-4D3D-B815-73AA4CBC922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731434E-D155-4567-85ED-6DAF4A218E48}"/>
              </a:ext>
            </a:extLst>
          </p:cNvPr>
          <p:cNvSpPr>
            <a:spLocks noGrp="1"/>
          </p:cNvSpPr>
          <p:nvPr>
            <p:ph type="sldNum" sz="quarter" idx="12"/>
          </p:nvPr>
        </p:nvSpPr>
        <p:spPr/>
        <p:txBody>
          <a:bodyPr/>
          <a:lstStyle/>
          <a:p>
            <a:fld id="{678C386A-9EAC-4DA2-95CE-F2BAA6463E02}" type="slidenum">
              <a:rPr lang="en-GB" smtClean="0"/>
              <a:t>‹#›</a:t>
            </a:fld>
            <a:endParaRPr lang="en-GB" dirty="0"/>
          </a:p>
        </p:txBody>
      </p:sp>
    </p:spTree>
    <p:extLst>
      <p:ext uri="{BB962C8B-B14F-4D97-AF65-F5344CB8AC3E}">
        <p14:creationId xmlns:p14="http://schemas.microsoft.com/office/powerpoint/2010/main" val="3119935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2A2EC1-CF77-47EE-BE3A-6F9ADDDD27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88FB90-9A78-4B3F-B104-711E315D4A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63C602-BE0B-4CE3-AFBC-E22B10CDE3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51E0E9-4868-42D1-83D6-0482278DB4EA}" type="datetimeFigureOut">
              <a:rPr lang="en-GB" smtClean="0"/>
              <a:t>03/03/2021</a:t>
            </a:fld>
            <a:endParaRPr lang="en-GB" dirty="0"/>
          </a:p>
        </p:txBody>
      </p:sp>
      <p:sp>
        <p:nvSpPr>
          <p:cNvPr id="5" name="Footer Placeholder 4">
            <a:extLst>
              <a:ext uri="{FF2B5EF4-FFF2-40B4-BE49-F238E27FC236}">
                <a16:creationId xmlns:a16="http://schemas.microsoft.com/office/drawing/2014/main" id="{B643CF0E-3926-4DD2-B77F-088F562BAC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95310594-0FC9-4B43-ACD0-C654B6105D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8C386A-9EAC-4DA2-95CE-F2BAA6463E02}" type="slidenum">
              <a:rPr lang="en-GB" smtClean="0"/>
              <a:t>‹#›</a:t>
            </a:fld>
            <a:endParaRPr lang="en-GB" dirty="0"/>
          </a:p>
        </p:txBody>
      </p:sp>
    </p:spTree>
    <p:extLst>
      <p:ext uri="{BB962C8B-B14F-4D97-AF65-F5344CB8AC3E}">
        <p14:creationId xmlns:p14="http://schemas.microsoft.com/office/powerpoint/2010/main" val="2837070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yvonne@tenantadvisor.ne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v.uk/government/publications/consumer-regulation-review-2019-to-202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https://www.peoplematters.in/article/technology/innovations-in-digital-hr-15057"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http://www.pngall.com/fire-safety-p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http://www.blogclarity.com/use-your-voic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http://esheninger.blogspot.com/2017/04/the-significance-of-trust.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gateway2engagement.co.uk/" TargetMode="External"/><Relationship Id="rId7" Type="http://schemas.openxmlformats.org/officeDocument/2006/relationships/hyperlink" Target="http://ipkitten.blogspot.com/2011/11/unified-patent-court-requires-more.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4.jpg"/><Relationship Id="rId4" Type="http://schemas.openxmlformats.org/officeDocument/2006/relationships/hyperlink" Target="https://yourvoice.leeds.gov.u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pixabay.com/en/meeting-relationship-business-1020144/"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hcpl.net/category/tags/job-search" TargetMode="Externa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hyperlink" Target="http://room9nelsoncentral.blogspot.com/2007_04_01_archive.html" TargetMode="External"/><Relationship Id="rId2" Type="http://schemas.openxmlformats.org/officeDocument/2006/relationships/image" Target="../media/image19.gif"/><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embley.blogontheblock.com/2014/12/wembley-theatr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omghcontent.affino.com/AcuCustom/Sitename/DAM/146/TABLE_-_DRAFT_TENANT_SATS_MEASURES_MIN__thumb.jp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newsliteracymatters.com/2020/03/31/a-social-media-pandemic/"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www.pngall.com/fire-safety-pn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gov.uk/government/publications/draft-building-safety-bil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hyperlink" Target="https://houseofcommons.shorthandstories.com/draft-building-safety-bill-scrutin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gov.uk/guidance/regulatory-standards"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165A-358D-4716-88FE-3E671E3F5434}"/>
              </a:ext>
            </a:extLst>
          </p:cNvPr>
          <p:cNvSpPr>
            <a:spLocks noGrp="1"/>
          </p:cNvSpPr>
          <p:nvPr>
            <p:ph type="ctrTitle"/>
          </p:nvPr>
        </p:nvSpPr>
        <p:spPr>
          <a:xfrm>
            <a:off x="1524000" y="1122363"/>
            <a:ext cx="9144000" cy="1351206"/>
          </a:xfrm>
        </p:spPr>
        <p:txBody>
          <a:bodyPr>
            <a:normAutofit fontScale="90000"/>
          </a:bodyPr>
          <a:lstStyle/>
          <a:p>
            <a:r>
              <a:rPr lang="en-GB" sz="3600" b="1" dirty="0">
                <a:solidFill>
                  <a:srgbClr val="7030A0"/>
                </a:solidFill>
              </a:rPr>
              <a:t>Models for Tenant Engagement in </a:t>
            </a:r>
            <a:br>
              <a:rPr lang="en-GB" sz="3600" b="1" dirty="0">
                <a:solidFill>
                  <a:srgbClr val="7030A0"/>
                </a:solidFill>
              </a:rPr>
            </a:br>
            <a:r>
              <a:rPr lang="en-GB" sz="3600" b="1" dirty="0">
                <a:solidFill>
                  <a:srgbClr val="7030A0"/>
                </a:solidFill>
              </a:rPr>
              <a:t>Building Maintenance and Safety</a:t>
            </a:r>
            <a:br>
              <a:rPr lang="en-GB" sz="3600" b="1" dirty="0">
                <a:solidFill>
                  <a:srgbClr val="7030A0"/>
                </a:solidFill>
              </a:rPr>
            </a:br>
            <a:r>
              <a:rPr lang="en-GB" sz="2700" b="1" dirty="0"/>
              <a:t>Efficiency North, Social Value Group</a:t>
            </a:r>
          </a:p>
        </p:txBody>
      </p:sp>
      <p:sp>
        <p:nvSpPr>
          <p:cNvPr id="3" name="Subtitle 2">
            <a:extLst>
              <a:ext uri="{FF2B5EF4-FFF2-40B4-BE49-F238E27FC236}">
                <a16:creationId xmlns:a16="http://schemas.microsoft.com/office/drawing/2014/main" id="{97BBAB81-3B23-4014-AD0D-20441B52BE64}"/>
              </a:ext>
            </a:extLst>
          </p:cNvPr>
          <p:cNvSpPr>
            <a:spLocks noGrp="1"/>
          </p:cNvSpPr>
          <p:nvPr>
            <p:ph type="subTitle" idx="1"/>
          </p:nvPr>
        </p:nvSpPr>
        <p:spPr>
          <a:xfrm>
            <a:off x="1524000" y="3499337"/>
            <a:ext cx="9144000" cy="2790093"/>
          </a:xfrm>
        </p:spPr>
        <p:txBody>
          <a:bodyPr>
            <a:normAutofit/>
          </a:bodyPr>
          <a:lstStyle/>
          <a:p>
            <a:r>
              <a:rPr lang="en-GB" sz="2400" b="1" dirty="0">
                <a:solidFill>
                  <a:srgbClr val="7030A0"/>
                </a:solidFill>
              </a:rPr>
              <a:t>Yvonne Davies</a:t>
            </a:r>
          </a:p>
          <a:p>
            <a:r>
              <a:rPr lang="en-GB" sz="2400" b="1" dirty="0">
                <a:solidFill>
                  <a:srgbClr val="7030A0"/>
                </a:solidFill>
              </a:rPr>
              <a:t>Scrutiny and Empowerment Partners Limited</a:t>
            </a:r>
          </a:p>
          <a:p>
            <a:r>
              <a:rPr lang="en-GB" sz="2400" b="1" dirty="0"/>
              <a:t>4</a:t>
            </a:r>
            <a:r>
              <a:rPr lang="en-GB" sz="2400" b="1" baseline="30000" dirty="0"/>
              <a:t>th</a:t>
            </a:r>
            <a:r>
              <a:rPr lang="en-GB" sz="2400" b="1" dirty="0"/>
              <a:t> March 2021</a:t>
            </a:r>
          </a:p>
          <a:p>
            <a:r>
              <a:rPr lang="en-GB" sz="2400" dirty="0"/>
              <a:t>Tel: 07867 974659</a:t>
            </a:r>
          </a:p>
          <a:p>
            <a:r>
              <a:rPr lang="en-GB" dirty="0">
                <a:hlinkClick r:id="rId2"/>
              </a:rPr>
              <a:t>yvonne@tenantadvisor.net</a:t>
            </a:r>
            <a:endParaRPr lang="en-GB" dirty="0"/>
          </a:p>
          <a:p>
            <a:r>
              <a:rPr lang="en-GB" sz="2000" dirty="0"/>
              <a:t> </a:t>
            </a:r>
          </a:p>
          <a:p>
            <a:endParaRPr lang="en-GB" dirty="0"/>
          </a:p>
        </p:txBody>
      </p:sp>
      <p:pic>
        <p:nvPicPr>
          <p:cNvPr id="4" name="Picture 3">
            <a:extLst>
              <a:ext uri="{FF2B5EF4-FFF2-40B4-BE49-F238E27FC236}">
                <a16:creationId xmlns:a16="http://schemas.microsoft.com/office/drawing/2014/main" id="{E46DCE68-FD89-447E-828E-565C0B03CFB3}"/>
              </a:ext>
            </a:extLst>
          </p:cNvPr>
          <p:cNvPicPr>
            <a:picLocks noChangeAspect="1"/>
          </p:cNvPicPr>
          <p:nvPr/>
        </p:nvPicPr>
        <p:blipFill>
          <a:blip r:embed="rId3"/>
          <a:stretch>
            <a:fillRect/>
          </a:stretch>
        </p:blipFill>
        <p:spPr>
          <a:xfrm>
            <a:off x="5522317" y="2671210"/>
            <a:ext cx="1053582" cy="500451"/>
          </a:xfrm>
          <a:prstGeom prst="rect">
            <a:avLst/>
          </a:prstGeom>
        </p:spPr>
      </p:pic>
    </p:spTree>
    <p:extLst>
      <p:ext uri="{BB962C8B-B14F-4D97-AF65-F5344CB8AC3E}">
        <p14:creationId xmlns:p14="http://schemas.microsoft.com/office/powerpoint/2010/main" val="2067947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A465A-DCA5-4EF6-8344-1E419888D67E}"/>
              </a:ext>
            </a:extLst>
          </p:cNvPr>
          <p:cNvSpPr>
            <a:spLocks noGrp="1"/>
          </p:cNvSpPr>
          <p:nvPr>
            <p:ph type="title"/>
          </p:nvPr>
        </p:nvSpPr>
        <p:spPr/>
        <p:txBody>
          <a:bodyPr>
            <a:normAutofit/>
          </a:bodyPr>
          <a:lstStyle/>
          <a:p>
            <a:pPr algn="ctr"/>
            <a:r>
              <a:rPr lang="en-GB" sz="4000" b="1" dirty="0">
                <a:solidFill>
                  <a:srgbClr val="7030A0"/>
                </a:solidFill>
              </a:rPr>
              <a:t>Tenant involvement and empowerment Standard</a:t>
            </a:r>
          </a:p>
        </p:txBody>
      </p:sp>
      <p:sp>
        <p:nvSpPr>
          <p:cNvPr id="3" name="Content Placeholder 2">
            <a:extLst>
              <a:ext uri="{FF2B5EF4-FFF2-40B4-BE49-F238E27FC236}">
                <a16:creationId xmlns:a16="http://schemas.microsoft.com/office/drawing/2014/main" id="{1C19295D-8E57-4907-85D8-2E88D3D6C6D9}"/>
              </a:ext>
            </a:extLst>
          </p:cNvPr>
          <p:cNvSpPr>
            <a:spLocks noGrp="1"/>
          </p:cNvSpPr>
          <p:nvPr>
            <p:ph idx="1"/>
          </p:nvPr>
        </p:nvSpPr>
        <p:spPr/>
        <p:txBody>
          <a:bodyPr>
            <a:normAutofit fontScale="85000" lnSpcReduction="20000"/>
          </a:bodyPr>
          <a:lstStyle/>
          <a:p>
            <a:pPr marL="0" indent="0">
              <a:buNone/>
            </a:pPr>
            <a:r>
              <a:rPr lang="en-GB" dirty="0"/>
              <a:t>Engagement in:</a:t>
            </a:r>
          </a:p>
          <a:p>
            <a:r>
              <a:rPr lang="en-GB" dirty="0"/>
              <a:t>Policy – new and renewal</a:t>
            </a:r>
          </a:p>
          <a:p>
            <a:r>
              <a:rPr lang="en-GB" dirty="0"/>
              <a:t>Performance &amp; monitoring performance, suggesting improvements</a:t>
            </a:r>
          </a:p>
          <a:p>
            <a:r>
              <a:rPr lang="en-GB" dirty="0"/>
              <a:t>Service standards – shaping, revising, monitoring</a:t>
            </a:r>
          </a:p>
          <a:p>
            <a:r>
              <a:rPr lang="en-GB" dirty="0"/>
              <a:t>Annual report to residents</a:t>
            </a:r>
          </a:p>
          <a:p>
            <a:r>
              <a:rPr lang="en-GB" dirty="0"/>
              <a:t>Major Change</a:t>
            </a:r>
          </a:p>
          <a:p>
            <a:r>
              <a:rPr lang="en-GB" dirty="0"/>
              <a:t>3 year review of tenant engagement in scrutiny and governance</a:t>
            </a:r>
          </a:p>
          <a:p>
            <a:r>
              <a:rPr lang="en-GB" dirty="0">
                <a:solidFill>
                  <a:srgbClr val="7030A0"/>
                </a:solidFill>
              </a:rPr>
              <a:t>Disposal and demolition (updated 2015)</a:t>
            </a:r>
          </a:p>
          <a:p>
            <a:pPr marL="0" indent="0">
              <a:buNone/>
            </a:pPr>
            <a:r>
              <a:rPr lang="en-GB" dirty="0"/>
              <a:t>(and a few less used clauses on tenant management, tenants doing own repairs)</a:t>
            </a:r>
          </a:p>
          <a:p>
            <a:pPr marL="0" indent="0">
              <a:buNone/>
            </a:pPr>
            <a:r>
              <a:rPr lang="en-GB" b="1" dirty="0">
                <a:solidFill>
                  <a:srgbClr val="7030A0"/>
                </a:solidFill>
              </a:rPr>
              <a:t>This standard is cross cutting and applies to all other standards – so applies to the Homes Standard too</a:t>
            </a:r>
          </a:p>
        </p:txBody>
      </p:sp>
      <p:pic>
        <p:nvPicPr>
          <p:cNvPr id="4" name="Picture 2" descr="Regulator of Social Housing (@RSHEngland) | Twitter">
            <a:extLst>
              <a:ext uri="{FF2B5EF4-FFF2-40B4-BE49-F238E27FC236}">
                <a16:creationId xmlns:a16="http://schemas.microsoft.com/office/drawing/2014/main" id="{9BD5C697-30A5-49E8-97D2-91F95CD3A0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8935" y="160398"/>
            <a:ext cx="867508" cy="8675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8491884-ACAA-458D-803E-68FF1B7919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3740" y="6035913"/>
            <a:ext cx="1162050" cy="551974"/>
          </a:xfrm>
          <a:prstGeom prst="rect">
            <a:avLst/>
          </a:prstGeom>
        </p:spPr>
      </p:pic>
    </p:spTree>
    <p:extLst>
      <p:ext uri="{BB962C8B-B14F-4D97-AF65-F5344CB8AC3E}">
        <p14:creationId xmlns:p14="http://schemas.microsoft.com/office/powerpoint/2010/main" val="1046337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2917A-6857-4DE1-887B-F61CB9071FAF}"/>
              </a:ext>
            </a:extLst>
          </p:cNvPr>
          <p:cNvSpPr>
            <a:spLocks noGrp="1"/>
          </p:cNvSpPr>
          <p:nvPr>
            <p:ph type="title"/>
          </p:nvPr>
        </p:nvSpPr>
        <p:spPr/>
        <p:txBody>
          <a:bodyPr/>
          <a:lstStyle/>
          <a:p>
            <a:pPr algn="ctr"/>
            <a:r>
              <a:rPr lang="en-US" b="1" dirty="0">
                <a:solidFill>
                  <a:srgbClr val="7030A0"/>
                </a:solidFill>
              </a:rPr>
              <a:t>Regulator of Social Housing’s (RSH) </a:t>
            </a:r>
            <a:br>
              <a:rPr lang="en-US" b="1" dirty="0">
                <a:solidFill>
                  <a:srgbClr val="7030A0"/>
                </a:solidFill>
              </a:rPr>
            </a:br>
            <a:r>
              <a:rPr lang="en-US" b="1" dirty="0">
                <a:solidFill>
                  <a:srgbClr val="7030A0"/>
                </a:solidFill>
              </a:rPr>
              <a:t>Annual Consumer Regulation Review</a:t>
            </a:r>
            <a:endParaRPr lang="en-GB" b="1" dirty="0">
              <a:solidFill>
                <a:srgbClr val="7030A0"/>
              </a:solidFill>
            </a:endParaRPr>
          </a:p>
        </p:txBody>
      </p:sp>
      <p:sp>
        <p:nvSpPr>
          <p:cNvPr id="3" name="Content Placeholder 2">
            <a:extLst>
              <a:ext uri="{FF2B5EF4-FFF2-40B4-BE49-F238E27FC236}">
                <a16:creationId xmlns:a16="http://schemas.microsoft.com/office/drawing/2014/main" id="{82E6748A-2D99-481C-A423-545EE8B0A315}"/>
              </a:ext>
            </a:extLst>
          </p:cNvPr>
          <p:cNvSpPr>
            <a:spLocks noGrp="1"/>
          </p:cNvSpPr>
          <p:nvPr>
            <p:ph idx="1"/>
          </p:nvPr>
        </p:nvSpPr>
        <p:spPr/>
        <p:txBody>
          <a:bodyPr>
            <a:normAutofit fontScale="92500" lnSpcReduction="20000"/>
          </a:bodyPr>
          <a:lstStyle/>
          <a:p>
            <a:pPr marL="0" indent="0">
              <a:buNone/>
            </a:pPr>
            <a:r>
              <a:rPr lang="en-US" sz="2600" dirty="0">
                <a:hlinkClick r:id="rId3"/>
              </a:rPr>
              <a:t>www.gov.uk/government/publications/consumer-regulation-review-2019-to-2020</a:t>
            </a:r>
            <a:r>
              <a:rPr lang="en-US" sz="2600" dirty="0"/>
              <a:t> </a:t>
            </a:r>
          </a:p>
          <a:p>
            <a:r>
              <a:rPr lang="en-US" dirty="0"/>
              <a:t>Summary of RSH’s consumer regulatory work for 2019-20</a:t>
            </a:r>
          </a:p>
          <a:p>
            <a:r>
              <a:rPr lang="en-US" dirty="0"/>
              <a:t>Details the 15 “serious detriment” breaches – tripled </a:t>
            </a:r>
          </a:p>
          <a:p>
            <a:r>
              <a:rPr lang="en-US" dirty="0"/>
              <a:t>Sharp increase in the number of breaches which met the “serious detriment” test since 2018/19</a:t>
            </a:r>
          </a:p>
          <a:p>
            <a:r>
              <a:rPr lang="en-US" dirty="0"/>
              <a:t>Lessons for the future – to achieve compliance with the regulatory standard</a:t>
            </a:r>
          </a:p>
          <a:p>
            <a:pPr lvl="1"/>
            <a:r>
              <a:rPr lang="en-US" dirty="0"/>
              <a:t>Safety breaches</a:t>
            </a:r>
          </a:p>
          <a:p>
            <a:pPr lvl="1"/>
            <a:r>
              <a:rPr lang="en-US" dirty="0"/>
              <a:t>Communal areas</a:t>
            </a:r>
          </a:p>
          <a:p>
            <a:pPr lvl="1"/>
            <a:r>
              <a:rPr lang="en-US" dirty="0"/>
              <a:t>Vulnerable tenants</a:t>
            </a:r>
          </a:p>
          <a:p>
            <a:pPr lvl="1"/>
            <a:r>
              <a:rPr lang="en-US" dirty="0"/>
              <a:t>Complaint handling</a:t>
            </a:r>
          </a:p>
          <a:p>
            <a:pPr lvl="1"/>
            <a:r>
              <a:rPr lang="en-US" dirty="0"/>
              <a:t>Consumer regulation and governance</a:t>
            </a:r>
          </a:p>
          <a:p>
            <a:endParaRPr lang="en-US" dirty="0"/>
          </a:p>
          <a:p>
            <a:endParaRPr lang="en-US" dirty="0"/>
          </a:p>
          <a:p>
            <a:pPr marL="0" indent="0">
              <a:buNone/>
            </a:pPr>
            <a:endParaRPr lang="en-GB" dirty="0"/>
          </a:p>
        </p:txBody>
      </p:sp>
      <p:pic>
        <p:nvPicPr>
          <p:cNvPr id="6" name="Picture 5">
            <a:extLst>
              <a:ext uri="{FF2B5EF4-FFF2-40B4-BE49-F238E27FC236}">
                <a16:creationId xmlns:a16="http://schemas.microsoft.com/office/drawing/2014/main" id="{800466DC-F83C-456C-A7FD-77C20FAFA2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7691" y="64794"/>
            <a:ext cx="1600630" cy="1232485"/>
          </a:xfrm>
          <a:prstGeom prst="rect">
            <a:avLst/>
          </a:prstGeom>
        </p:spPr>
      </p:pic>
      <p:pic>
        <p:nvPicPr>
          <p:cNvPr id="7" name="Picture 6">
            <a:extLst>
              <a:ext uri="{FF2B5EF4-FFF2-40B4-BE49-F238E27FC236}">
                <a16:creationId xmlns:a16="http://schemas.microsoft.com/office/drawing/2014/main" id="{B83C3426-DF83-4F00-86A0-D89144A0AD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73740" y="6035913"/>
            <a:ext cx="1162050" cy="551974"/>
          </a:xfrm>
          <a:prstGeom prst="rect">
            <a:avLst/>
          </a:prstGeom>
        </p:spPr>
      </p:pic>
    </p:spTree>
    <p:extLst>
      <p:ext uri="{BB962C8B-B14F-4D97-AF65-F5344CB8AC3E}">
        <p14:creationId xmlns:p14="http://schemas.microsoft.com/office/powerpoint/2010/main" val="210817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D7BF9-11CF-4399-8874-8F342776B002}"/>
              </a:ext>
            </a:extLst>
          </p:cNvPr>
          <p:cNvSpPr>
            <a:spLocks noGrp="1"/>
          </p:cNvSpPr>
          <p:nvPr>
            <p:ph type="title"/>
          </p:nvPr>
        </p:nvSpPr>
        <p:spPr>
          <a:xfrm>
            <a:off x="838200" y="400050"/>
            <a:ext cx="10515600" cy="853984"/>
          </a:xfrm>
        </p:spPr>
        <p:txBody>
          <a:bodyPr>
            <a:noAutofit/>
          </a:bodyPr>
          <a:lstStyle/>
          <a:p>
            <a:r>
              <a:rPr lang="en-GB" sz="3600" b="1" dirty="0">
                <a:solidFill>
                  <a:srgbClr val="7030A0"/>
                </a:solidFill>
              </a:rPr>
              <a:t>Tamar Housing Society</a:t>
            </a:r>
            <a:br>
              <a:rPr lang="en-GB" sz="3600" b="1" dirty="0">
                <a:solidFill>
                  <a:srgbClr val="7030A0"/>
                </a:solidFill>
              </a:rPr>
            </a:br>
            <a:r>
              <a:rPr lang="en-GB" sz="3600" b="1" dirty="0">
                <a:solidFill>
                  <a:srgbClr val="7030A0"/>
                </a:solidFill>
              </a:rPr>
              <a:t>Social Media, Repairs, Safety &amp; Wellbeing</a:t>
            </a:r>
          </a:p>
        </p:txBody>
      </p:sp>
      <p:sp>
        <p:nvSpPr>
          <p:cNvPr id="3" name="Content Placeholder 2">
            <a:extLst>
              <a:ext uri="{FF2B5EF4-FFF2-40B4-BE49-F238E27FC236}">
                <a16:creationId xmlns:a16="http://schemas.microsoft.com/office/drawing/2014/main" id="{57779E06-1C87-4B26-9765-B6C9C49C212E}"/>
              </a:ext>
            </a:extLst>
          </p:cNvPr>
          <p:cNvSpPr>
            <a:spLocks noGrp="1"/>
          </p:cNvSpPr>
          <p:nvPr>
            <p:ph idx="1"/>
          </p:nvPr>
        </p:nvSpPr>
        <p:spPr>
          <a:xfrm>
            <a:off x="838200" y="1375954"/>
            <a:ext cx="10515600" cy="4911635"/>
          </a:xfrm>
        </p:spPr>
        <p:txBody>
          <a:bodyPr>
            <a:normAutofit fontScale="70000" lnSpcReduction="20000"/>
          </a:bodyPr>
          <a:lstStyle/>
          <a:p>
            <a:pPr marL="0" indent="0">
              <a:buNone/>
            </a:pPr>
            <a:endParaRPr lang="en-GB" dirty="0"/>
          </a:p>
          <a:p>
            <a:pPr marL="0" indent="0">
              <a:buNone/>
            </a:pPr>
            <a:r>
              <a:rPr lang="en-GB" dirty="0"/>
              <a:t>Found to be a route to younger resident engagement:</a:t>
            </a:r>
          </a:p>
          <a:p>
            <a:pPr marL="0" indent="0">
              <a:buNone/>
            </a:pPr>
            <a:r>
              <a:rPr lang="en-GB" dirty="0"/>
              <a:t> </a:t>
            </a:r>
          </a:p>
          <a:p>
            <a:r>
              <a:rPr lang="en-GB" dirty="0"/>
              <a:t>750 homes – small organisation, dispersed homes, so not enabling easy local engagement</a:t>
            </a:r>
          </a:p>
          <a:p>
            <a:r>
              <a:rPr lang="en-GB" dirty="0"/>
              <a:t>170 people seeing the posts &amp; a doubling of</a:t>
            </a:r>
            <a:r>
              <a:rPr lang="en-GB" b="1" dirty="0"/>
              <a:t> Facebook </a:t>
            </a:r>
            <a:r>
              <a:rPr lang="en-GB" dirty="0"/>
              <a:t>followers</a:t>
            </a:r>
          </a:p>
          <a:p>
            <a:r>
              <a:rPr lang="en-GB" dirty="0"/>
              <a:t>Built a solid channel for regular &amp; reactive communication</a:t>
            </a:r>
          </a:p>
          <a:p>
            <a:r>
              <a:rPr lang="en-GB" dirty="0">
                <a:solidFill>
                  <a:srgbClr val="7030A0"/>
                </a:solidFill>
              </a:rPr>
              <a:t>#MaintanceMonday </a:t>
            </a:r>
            <a:r>
              <a:rPr lang="en-GB" dirty="0"/>
              <a:t>- Weekly repair &amp; maintenance advisors on Facebook, a friendlier, more personal way to communicate with staff get involved in the postings</a:t>
            </a:r>
          </a:p>
          <a:p>
            <a:r>
              <a:rPr lang="en-GB" dirty="0"/>
              <a:t>Shared posts &amp; engagement, enlarged the offer to </a:t>
            </a:r>
            <a:r>
              <a:rPr lang="en-GB" dirty="0">
                <a:solidFill>
                  <a:srgbClr val="7030A0"/>
                </a:solidFill>
              </a:rPr>
              <a:t>#Safety Saturday</a:t>
            </a:r>
          </a:p>
          <a:p>
            <a:r>
              <a:rPr lang="en-GB" dirty="0"/>
              <a:t>Testing carbon monoxide detectors, fire safety issues &amp; online scammers</a:t>
            </a:r>
          </a:p>
          <a:p>
            <a:r>
              <a:rPr lang="en-GB" dirty="0"/>
              <a:t>Organising focus groups on evacuation plans, service checks &amp; expert talks</a:t>
            </a:r>
          </a:p>
          <a:p>
            <a:r>
              <a:rPr lang="en-GB" dirty="0">
                <a:solidFill>
                  <a:srgbClr val="7030A0"/>
                </a:solidFill>
              </a:rPr>
              <a:t>#WellbeingWednesday </a:t>
            </a:r>
            <a:r>
              <a:rPr lang="en-GB" dirty="0"/>
              <a:t>- mental health awareness</a:t>
            </a:r>
          </a:p>
          <a:p>
            <a:r>
              <a:rPr lang="en-GB" dirty="0"/>
              <a:t>Where usage is low – a campaign to raise awareness as part of the calls during lock down continues</a:t>
            </a:r>
          </a:p>
          <a:p>
            <a:pPr lvl="1"/>
            <a:endParaRPr lang="en-GB" dirty="0"/>
          </a:p>
          <a:p>
            <a:endParaRPr lang="en-GB" dirty="0"/>
          </a:p>
        </p:txBody>
      </p:sp>
      <p:pic>
        <p:nvPicPr>
          <p:cNvPr id="5" name="Picture 4">
            <a:extLst>
              <a:ext uri="{FF2B5EF4-FFF2-40B4-BE49-F238E27FC236}">
                <a16:creationId xmlns:a16="http://schemas.microsoft.com/office/drawing/2014/main" id="{C4E44374-A0A1-47BA-943F-0AAE462881E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851086" y="163694"/>
            <a:ext cx="2340914" cy="1316764"/>
          </a:xfrm>
          <a:prstGeom prst="rect">
            <a:avLst/>
          </a:prstGeom>
        </p:spPr>
      </p:pic>
      <p:pic>
        <p:nvPicPr>
          <p:cNvPr id="7" name="Picture 6">
            <a:extLst>
              <a:ext uri="{FF2B5EF4-FFF2-40B4-BE49-F238E27FC236}">
                <a16:creationId xmlns:a16="http://schemas.microsoft.com/office/drawing/2014/main" id="{39B7DA88-0031-49DA-9E28-F18702BE8E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73740" y="6035913"/>
            <a:ext cx="1162050" cy="551974"/>
          </a:xfrm>
          <a:prstGeom prst="rect">
            <a:avLst/>
          </a:prstGeom>
        </p:spPr>
      </p:pic>
    </p:spTree>
    <p:extLst>
      <p:ext uri="{BB962C8B-B14F-4D97-AF65-F5344CB8AC3E}">
        <p14:creationId xmlns:p14="http://schemas.microsoft.com/office/powerpoint/2010/main" val="176810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661B7-380B-40B8-BBD3-9C823F64A0AF}"/>
              </a:ext>
            </a:extLst>
          </p:cNvPr>
          <p:cNvSpPr>
            <a:spLocks noGrp="1"/>
          </p:cNvSpPr>
          <p:nvPr>
            <p:ph type="title"/>
          </p:nvPr>
        </p:nvSpPr>
        <p:spPr>
          <a:xfrm>
            <a:off x="838200" y="365126"/>
            <a:ext cx="10515600" cy="618944"/>
          </a:xfrm>
        </p:spPr>
        <p:txBody>
          <a:bodyPr>
            <a:normAutofit fontScale="90000"/>
          </a:bodyPr>
          <a:lstStyle/>
          <a:p>
            <a:r>
              <a:rPr lang="en-GB" sz="4000" b="1" dirty="0">
                <a:solidFill>
                  <a:srgbClr val="7030A0"/>
                </a:solidFill>
              </a:rPr>
              <a:t>Tackling the Repair Backlog – entering Homes</a:t>
            </a:r>
          </a:p>
        </p:txBody>
      </p:sp>
      <p:sp>
        <p:nvSpPr>
          <p:cNvPr id="3" name="Content Placeholder 2">
            <a:extLst>
              <a:ext uri="{FF2B5EF4-FFF2-40B4-BE49-F238E27FC236}">
                <a16:creationId xmlns:a16="http://schemas.microsoft.com/office/drawing/2014/main" id="{B11456CA-3574-4F93-98D5-9413648B00A9}"/>
              </a:ext>
            </a:extLst>
          </p:cNvPr>
          <p:cNvSpPr>
            <a:spLocks noGrp="1"/>
          </p:cNvSpPr>
          <p:nvPr>
            <p:ph idx="1"/>
          </p:nvPr>
        </p:nvSpPr>
        <p:spPr>
          <a:xfrm>
            <a:off x="838200" y="1375954"/>
            <a:ext cx="10515600" cy="4801010"/>
          </a:xfrm>
        </p:spPr>
        <p:txBody>
          <a:bodyPr>
            <a:noAutofit/>
          </a:bodyPr>
          <a:lstStyle/>
          <a:p>
            <a:r>
              <a:rPr lang="en-GB" sz="2400" b="1" dirty="0"/>
              <a:t>Regulator</a:t>
            </a:r>
            <a:r>
              <a:rPr lang="en-GB" sz="2400" dirty="0"/>
              <a:t> – “it is vital to maintain safe &amp; secure homes” </a:t>
            </a:r>
          </a:p>
          <a:p>
            <a:r>
              <a:rPr lang="en-GB" sz="2400" b="1" dirty="0"/>
              <a:t>Housing Ombudsman </a:t>
            </a:r>
            <a:r>
              <a:rPr lang="en-GB" sz="2400" dirty="0"/>
              <a:t>– “we must continue to address the maintenance backlog”</a:t>
            </a:r>
          </a:p>
          <a:p>
            <a:r>
              <a:rPr lang="en-GB" sz="2400" dirty="0"/>
              <a:t>Rescheduling of planned maintenance/backlog of routine repairs</a:t>
            </a:r>
          </a:p>
          <a:p>
            <a:r>
              <a:rPr lang="en-GB" sz="2400" dirty="0"/>
              <a:t>Increased risk to residents/spread of Covid, from contractors</a:t>
            </a:r>
          </a:p>
          <a:p>
            <a:pPr marL="0" indent="0">
              <a:buNone/>
            </a:pPr>
            <a:endParaRPr lang="en-GB" sz="2400" b="1" dirty="0">
              <a:solidFill>
                <a:srgbClr val="7030A0"/>
              </a:solidFill>
            </a:endParaRPr>
          </a:p>
          <a:p>
            <a:pPr marL="0" indent="0">
              <a:buNone/>
            </a:pPr>
            <a:r>
              <a:rPr lang="en-GB" sz="2400" b="1" dirty="0">
                <a:solidFill>
                  <a:srgbClr val="7030A0"/>
                </a:solidFill>
              </a:rPr>
              <a:t>Learning more about the faults, including use of webinars &amp; online guides to learn more about the faults:</a:t>
            </a:r>
          </a:p>
          <a:p>
            <a:r>
              <a:rPr lang="en-GB" sz="2400" b="1" dirty="0"/>
              <a:t>Grenfell Tower/SHWP: </a:t>
            </a:r>
            <a:r>
              <a:rPr lang="en-GB" sz="2400" dirty="0"/>
              <a:t> importance of communication with residents on safety</a:t>
            </a:r>
          </a:p>
          <a:p>
            <a:r>
              <a:rPr lang="en-GB" sz="2400" b="1" dirty="0"/>
              <a:t>Walsall Housing Group </a:t>
            </a:r>
            <a:r>
              <a:rPr lang="en-GB" sz="2400" dirty="0"/>
              <a:t>– 3D digital model of their high rise blocks to West Midlands Fire Service  – to review on their way to the buildings</a:t>
            </a:r>
          </a:p>
          <a:p>
            <a:r>
              <a:rPr lang="en-GB" sz="2400" b="1" dirty="0"/>
              <a:t>National Fire Chief Council </a:t>
            </a:r>
            <a:r>
              <a:rPr lang="en-GB" sz="2400" dirty="0"/>
              <a:t>– suggested leaseholders can carry out their own waking watch</a:t>
            </a:r>
          </a:p>
        </p:txBody>
      </p:sp>
      <p:pic>
        <p:nvPicPr>
          <p:cNvPr id="5" name="Picture 4">
            <a:extLst>
              <a:ext uri="{FF2B5EF4-FFF2-40B4-BE49-F238E27FC236}">
                <a16:creationId xmlns:a16="http://schemas.microsoft.com/office/drawing/2014/main" id="{EEE552F7-938A-4F60-AA3F-BF46F4FBC2F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443754" y="95794"/>
            <a:ext cx="1595446" cy="1595446"/>
          </a:xfrm>
          <a:prstGeom prst="rect">
            <a:avLst/>
          </a:prstGeom>
        </p:spPr>
      </p:pic>
      <p:pic>
        <p:nvPicPr>
          <p:cNvPr id="7" name="Picture 6">
            <a:extLst>
              <a:ext uri="{FF2B5EF4-FFF2-40B4-BE49-F238E27FC236}">
                <a16:creationId xmlns:a16="http://schemas.microsoft.com/office/drawing/2014/main" id="{8B66367E-67A8-4831-801E-76E89DD0CB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73740" y="6035913"/>
            <a:ext cx="1162050" cy="551974"/>
          </a:xfrm>
          <a:prstGeom prst="rect">
            <a:avLst/>
          </a:prstGeom>
        </p:spPr>
      </p:pic>
    </p:spTree>
    <p:extLst>
      <p:ext uri="{BB962C8B-B14F-4D97-AF65-F5344CB8AC3E}">
        <p14:creationId xmlns:p14="http://schemas.microsoft.com/office/powerpoint/2010/main" val="3799989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F93DF-DA31-41C4-9FA3-9C320DC964E2}"/>
              </a:ext>
            </a:extLst>
          </p:cNvPr>
          <p:cNvSpPr>
            <a:spLocks noGrp="1"/>
          </p:cNvSpPr>
          <p:nvPr>
            <p:ph type="title"/>
          </p:nvPr>
        </p:nvSpPr>
        <p:spPr>
          <a:xfrm>
            <a:off x="838200" y="365125"/>
            <a:ext cx="10035540" cy="1325563"/>
          </a:xfrm>
        </p:spPr>
        <p:txBody>
          <a:bodyPr>
            <a:normAutofit fontScale="90000"/>
          </a:bodyPr>
          <a:lstStyle/>
          <a:p>
            <a:br>
              <a:rPr lang="en-GB" b="1" dirty="0">
                <a:solidFill>
                  <a:srgbClr val="7030A0"/>
                </a:solidFill>
              </a:rPr>
            </a:br>
            <a:r>
              <a:rPr lang="en-GB" sz="3600" b="1" dirty="0">
                <a:solidFill>
                  <a:srgbClr val="7030A0"/>
                </a:solidFill>
                <a:latin typeface="+mn-lt"/>
              </a:rPr>
              <a:t>Customer Insight </a:t>
            </a:r>
            <a:br>
              <a:rPr lang="en-GB" sz="3600" b="1" dirty="0">
                <a:solidFill>
                  <a:srgbClr val="7030A0"/>
                </a:solidFill>
                <a:latin typeface="+mn-lt"/>
              </a:rPr>
            </a:br>
            <a:r>
              <a:rPr lang="en-GB" sz="3600" b="1" dirty="0">
                <a:solidFill>
                  <a:srgbClr val="7030A0"/>
                </a:solidFill>
                <a:latin typeface="+mn-lt"/>
              </a:rPr>
              <a:t>U</a:t>
            </a:r>
            <a:r>
              <a:rPr lang="en-GB" sz="2700" b="1" dirty="0">
                <a:solidFill>
                  <a:srgbClr val="7030A0"/>
                </a:solidFill>
                <a:latin typeface="+mn-lt"/>
              </a:rPr>
              <a:t>sing lockdown to consider how we listen to, HEAR, learn from &amp; act on all feedback</a:t>
            </a:r>
            <a:br>
              <a:rPr lang="en-GB" dirty="0"/>
            </a:br>
            <a:endParaRPr lang="en-GB" b="1" dirty="0">
              <a:solidFill>
                <a:srgbClr val="7030A0"/>
              </a:solidFill>
            </a:endParaRPr>
          </a:p>
        </p:txBody>
      </p:sp>
      <p:sp>
        <p:nvSpPr>
          <p:cNvPr id="3" name="Content Placeholder 2">
            <a:extLst>
              <a:ext uri="{FF2B5EF4-FFF2-40B4-BE49-F238E27FC236}">
                <a16:creationId xmlns:a16="http://schemas.microsoft.com/office/drawing/2014/main" id="{A4800DD7-E85F-4302-ACB4-78327BEB2F85}"/>
              </a:ext>
            </a:extLst>
          </p:cNvPr>
          <p:cNvSpPr>
            <a:spLocks noGrp="1"/>
          </p:cNvSpPr>
          <p:nvPr>
            <p:ph idx="1"/>
          </p:nvPr>
        </p:nvSpPr>
        <p:spPr>
          <a:xfrm>
            <a:off x="838200" y="1454331"/>
            <a:ext cx="10515600" cy="4722632"/>
          </a:xfrm>
        </p:spPr>
        <p:txBody>
          <a:bodyPr>
            <a:normAutofit fontScale="85000" lnSpcReduction="20000"/>
          </a:bodyPr>
          <a:lstStyle/>
          <a:p>
            <a:pPr marL="0" indent="0">
              <a:buNone/>
            </a:pPr>
            <a:endParaRPr lang="en-GB" b="1" dirty="0">
              <a:solidFill>
                <a:srgbClr val="7030A0"/>
              </a:solidFill>
            </a:endParaRPr>
          </a:p>
          <a:p>
            <a:pPr marL="0" indent="0">
              <a:buNone/>
            </a:pPr>
            <a:r>
              <a:rPr lang="en-GB" b="1" dirty="0"/>
              <a:t>Tenant Voice Strategy – For Viva, person centred &amp; inclusive</a:t>
            </a:r>
          </a:p>
          <a:p>
            <a:pPr marL="0" indent="0">
              <a:buNone/>
            </a:pPr>
            <a:r>
              <a:rPr lang="en-GB" dirty="0"/>
              <a:t>Using lockdown to not just work working alongside, instead to work with tenants</a:t>
            </a:r>
            <a:r>
              <a:rPr lang="en-GB" dirty="0">
                <a:solidFill>
                  <a:srgbClr val="7030A0"/>
                </a:solidFill>
              </a:rPr>
              <a:t>:</a:t>
            </a:r>
          </a:p>
          <a:p>
            <a:pPr marL="0" indent="0">
              <a:buNone/>
            </a:pPr>
            <a:endParaRPr lang="en-GB" dirty="0">
              <a:solidFill>
                <a:srgbClr val="7030A0"/>
              </a:solidFill>
            </a:endParaRPr>
          </a:p>
          <a:p>
            <a:r>
              <a:rPr lang="en-GB" dirty="0"/>
              <a:t>Data review, the opportunity to gather more intelligence during welfare calls</a:t>
            </a:r>
          </a:p>
          <a:p>
            <a:r>
              <a:rPr lang="en-GB" dirty="0"/>
              <a:t>Focus Groups on Zoom &amp; a Tenant App</a:t>
            </a:r>
          </a:p>
          <a:p>
            <a:r>
              <a:rPr lang="en-GB" dirty="0"/>
              <a:t>Expanding self serve portals</a:t>
            </a:r>
          </a:p>
          <a:p>
            <a:r>
              <a:rPr lang="en-GB" dirty="0"/>
              <a:t>Front line team appointments</a:t>
            </a:r>
          </a:p>
          <a:p>
            <a:r>
              <a:rPr lang="en-GB" dirty="0"/>
              <a:t>Chatbot – Zippy for out of hours calls</a:t>
            </a:r>
          </a:p>
          <a:p>
            <a:r>
              <a:rPr lang="en-GB" dirty="0"/>
              <a:t>Amazon – work to automate repairs services &amp; on-line repair tracking</a:t>
            </a:r>
          </a:p>
          <a:p>
            <a:r>
              <a:rPr lang="en-GB" dirty="0"/>
              <a:t>One to one contact when dissatisfaction is raised – pre complaints resolved in 2 days – </a:t>
            </a:r>
            <a:r>
              <a:rPr lang="en-GB" dirty="0">
                <a:solidFill>
                  <a:srgbClr val="7030A0"/>
                </a:solidFill>
              </a:rPr>
              <a:t>Redress  Policy</a:t>
            </a:r>
            <a:r>
              <a:rPr lang="en-GB" dirty="0"/>
              <a:t>– not a compliants policy</a:t>
            </a:r>
          </a:p>
          <a:p>
            <a:pPr marL="0" indent="0">
              <a:buNone/>
            </a:pPr>
            <a:endParaRPr lang="en-GB" dirty="0"/>
          </a:p>
        </p:txBody>
      </p:sp>
      <p:pic>
        <p:nvPicPr>
          <p:cNvPr id="5" name="Picture 4">
            <a:extLst>
              <a:ext uri="{FF2B5EF4-FFF2-40B4-BE49-F238E27FC236}">
                <a16:creationId xmlns:a16="http://schemas.microsoft.com/office/drawing/2014/main" id="{BBC3A970-E4DE-4170-AF06-6876583515A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677309" y="668125"/>
            <a:ext cx="1352981" cy="1532291"/>
          </a:xfrm>
          <a:prstGeom prst="rect">
            <a:avLst/>
          </a:prstGeom>
        </p:spPr>
      </p:pic>
      <p:pic>
        <p:nvPicPr>
          <p:cNvPr id="7" name="Picture 6">
            <a:extLst>
              <a:ext uri="{FF2B5EF4-FFF2-40B4-BE49-F238E27FC236}">
                <a16:creationId xmlns:a16="http://schemas.microsoft.com/office/drawing/2014/main" id="{1210FFAB-F6CE-42D0-B18A-3FFE454DC6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73740" y="6035913"/>
            <a:ext cx="1162050" cy="551974"/>
          </a:xfrm>
          <a:prstGeom prst="rect">
            <a:avLst/>
          </a:prstGeom>
        </p:spPr>
      </p:pic>
    </p:spTree>
    <p:extLst>
      <p:ext uri="{BB962C8B-B14F-4D97-AF65-F5344CB8AC3E}">
        <p14:creationId xmlns:p14="http://schemas.microsoft.com/office/powerpoint/2010/main" val="1719635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B2248-1BF7-4EE3-A09C-8C0DAE3E79BD}"/>
              </a:ext>
            </a:extLst>
          </p:cNvPr>
          <p:cNvSpPr>
            <a:spLocks noGrp="1"/>
          </p:cNvSpPr>
          <p:nvPr>
            <p:ph type="title"/>
          </p:nvPr>
        </p:nvSpPr>
        <p:spPr>
          <a:xfrm>
            <a:off x="838200" y="365125"/>
            <a:ext cx="8734425" cy="918347"/>
          </a:xfrm>
        </p:spPr>
        <p:txBody>
          <a:bodyPr/>
          <a:lstStyle/>
          <a:p>
            <a:r>
              <a:rPr lang="en-GB" b="1" dirty="0">
                <a:solidFill>
                  <a:srgbClr val="7030A0"/>
                </a:solidFill>
              </a:rPr>
              <a:t>Measuring trust in us, as Landlords</a:t>
            </a:r>
          </a:p>
        </p:txBody>
      </p:sp>
      <p:sp>
        <p:nvSpPr>
          <p:cNvPr id="3" name="Content Placeholder 2">
            <a:extLst>
              <a:ext uri="{FF2B5EF4-FFF2-40B4-BE49-F238E27FC236}">
                <a16:creationId xmlns:a16="http://schemas.microsoft.com/office/drawing/2014/main" id="{AA577733-040F-440C-8230-409D145AEB5A}"/>
              </a:ext>
            </a:extLst>
          </p:cNvPr>
          <p:cNvSpPr>
            <a:spLocks noGrp="1"/>
          </p:cNvSpPr>
          <p:nvPr>
            <p:ph idx="1"/>
          </p:nvPr>
        </p:nvSpPr>
        <p:spPr>
          <a:xfrm>
            <a:off x="838200" y="966651"/>
            <a:ext cx="10515600" cy="5526224"/>
          </a:xfrm>
        </p:spPr>
        <p:txBody>
          <a:bodyPr>
            <a:normAutofit/>
          </a:bodyPr>
          <a:lstStyle/>
          <a:p>
            <a:pPr marL="0" indent="0">
              <a:buNone/>
            </a:pPr>
            <a:endParaRPr lang="en-GB" sz="2400" b="1" dirty="0"/>
          </a:p>
          <a:p>
            <a:pPr marL="0" indent="0">
              <a:buNone/>
            </a:pPr>
            <a:r>
              <a:rPr lang="en-GB" sz="2400" b="1" dirty="0">
                <a:latin typeface="Calibri" panose="020F0502020204030204" pitchFamily="34" charset="0"/>
                <a:ea typeface="Times New Roman" panose="02020603050405020304" pitchFamily="18" charset="0"/>
              </a:rPr>
              <a:t>How can </a:t>
            </a:r>
            <a:r>
              <a:rPr lang="en-GB" sz="2400" b="1" dirty="0">
                <a:effectLst/>
                <a:latin typeface="Calibri" panose="020F0502020204030204" pitchFamily="34" charset="0"/>
                <a:ea typeface="Times New Roman" panose="02020603050405020304" pitchFamily="18" charset="0"/>
              </a:rPr>
              <a:t>staff &amp; contractors provide </a:t>
            </a:r>
            <a:r>
              <a:rPr lang="en-GB" sz="2400" b="1" dirty="0">
                <a:latin typeface="Calibri" panose="020F0502020204030204" pitchFamily="34" charset="0"/>
                <a:ea typeface="Times New Roman" panose="02020603050405020304" pitchFamily="18" charset="0"/>
              </a:rPr>
              <a:t>to maximise customer satisfaction?</a:t>
            </a:r>
          </a:p>
          <a:p>
            <a:pPr marL="0" indent="0">
              <a:buNone/>
            </a:pPr>
            <a:endParaRPr lang="en-GB"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GB" sz="2400" b="1" dirty="0">
                <a:effectLst/>
                <a:latin typeface="Calibri" panose="020F0502020204030204" pitchFamily="34" charset="0"/>
                <a:ea typeface="Times New Roman" panose="02020603050405020304" pitchFamily="18" charset="0"/>
                <a:cs typeface="Times New Roman" panose="02020603050405020304" pitchFamily="18" charset="0"/>
              </a:rPr>
              <a:t>Network Housing Association – Local Panels – resident led trust indicator:</a:t>
            </a:r>
          </a:p>
          <a:p>
            <a:r>
              <a:rPr lang="en-GB" sz="2400" dirty="0">
                <a:latin typeface="Calibri" panose="020F0502020204030204" pitchFamily="34" charset="0"/>
                <a:ea typeface="Times New Roman" panose="02020603050405020304" pitchFamily="18" charset="0"/>
                <a:cs typeface="Times New Roman" panose="02020603050405020304" pitchFamily="18" charset="0"/>
              </a:rPr>
              <a:t>Q</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uick &amp; effective repairs</a:t>
            </a:r>
          </a:p>
          <a:p>
            <a:r>
              <a:rPr lang="en-GB" sz="2400" dirty="0">
                <a:latin typeface="Calibri" panose="020F0502020204030204" pitchFamily="34" charset="0"/>
                <a:ea typeface="Times New Roman" panose="02020603050405020304" pitchFamily="18" charset="0"/>
                <a:cs typeface="Times New Roman" panose="02020603050405020304" pitchFamily="18" charset="0"/>
              </a:rPr>
              <a:t>Ocado – </a:t>
            </a:r>
            <a:r>
              <a:rPr lang="en-GB" sz="2400"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consistent delivery over a long period of time</a:t>
            </a:r>
          </a:p>
          <a:p>
            <a:r>
              <a:rPr lang="en-GB" sz="2400" dirty="0">
                <a:effectLst/>
                <a:latin typeface="Calibri" panose="020F0502020204030204" pitchFamily="34" charset="0"/>
                <a:ea typeface="Times New Roman" panose="02020603050405020304" pitchFamily="18" charset="0"/>
                <a:cs typeface="Times New Roman" panose="02020603050405020304" pitchFamily="18" charset="0"/>
              </a:rPr>
              <a:t>Transactional data, effective communication &amp; transparency of decision making</a:t>
            </a:r>
          </a:p>
          <a:p>
            <a:r>
              <a:rPr lang="en-GB" sz="2400" dirty="0">
                <a:latin typeface="Calibri" panose="020F0502020204030204" pitchFamily="34" charset="0"/>
                <a:ea typeface="Times New Roman" panose="02020603050405020304" pitchFamily="18" charset="0"/>
                <a:cs typeface="Times New Roman" panose="02020603050405020304" pitchFamily="18" charset="0"/>
              </a:rPr>
              <a:t>Meeting people &amp; engaging in those responsive to delivery</a:t>
            </a:r>
          </a:p>
          <a:p>
            <a:r>
              <a:rPr lang="en-GB" sz="2400" dirty="0">
                <a:effectLst/>
                <a:latin typeface="Calibri" panose="020F0502020204030204" pitchFamily="34" charset="0"/>
                <a:ea typeface="Times New Roman" panose="02020603050405020304" pitchFamily="18" charset="0"/>
                <a:cs typeface="Times New Roman" panose="02020603050405020304" pitchFamily="18" charset="0"/>
              </a:rPr>
              <a:t>Network Score trust on </a:t>
            </a:r>
            <a:r>
              <a:rPr lang="en-GB" sz="2400"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r</a:t>
            </a:r>
            <a:r>
              <a:rPr lang="en-GB" sz="2400" dirty="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esident views </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(Trust survey question to 1200 representative residents each year) </a:t>
            </a:r>
            <a:r>
              <a:rPr lang="en-GB" sz="2400" dirty="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&amp; operational measures </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(right first time repairs, calls answered &amp; dealing with complaints on time)</a:t>
            </a:r>
          </a:p>
          <a:p>
            <a:pPr marL="0" indent="0">
              <a:buNone/>
            </a:pPr>
            <a:endParaRPr lang="en-GB" dirty="0"/>
          </a:p>
        </p:txBody>
      </p:sp>
      <p:pic>
        <p:nvPicPr>
          <p:cNvPr id="6" name="Picture 5">
            <a:extLst>
              <a:ext uri="{FF2B5EF4-FFF2-40B4-BE49-F238E27FC236}">
                <a16:creationId xmlns:a16="http://schemas.microsoft.com/office/drawing/2014/main" id="{A5249A05-AEF8-4110-B1D7-D695A2CACE4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821636" y="121041"/>
            <a:ext cx="2214154" cy="1162431"/>
          </a:xfrm>
          <a:prstGeom prst="rect">
            <a:avLst/>
          </a:prstGeom>
        </p:spPr>
      </p:pic>
      <p:pic>
        <p:nvPicPr>
          <p:cNvPr id="8" name="Picture 7">
            <a:extLst>
              <a:ext uri="{FF2B5EF4-FFF2-40B4-BE49-F238E27FC236}">
                <a16:creationId xmlns:a16="http://schemas.microsoft.com/office/drawing/2014/main" id="{E6EC7563-F461-4F69-8AD1-90ED0C5446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73740" y="6035913"/>
            <a:ext cx="1162050" cy="551974"/>
          </a:xfrm>
          <a:prstGeom prst="rect">
            <a:avLst/>
          </a:prstGeom>
        </p:spPr>
      </p:pic>
    </p:spTree>
    <p:extLst>
      <p:ext uri="{BB962C8B-B14F-4D97-AF65-F5344CB8AC3E}">
        <p14:creationId xmlns:p14="http://schemas.microsoft.com/office/powerpoint/2010/main" val="393692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0AFF6-CD58-4DDC-96B6-63831427479E}"/>
              </a:ext>
            </a:extLst>
          </p:cNvPr>
          <p:cNvSpPr>
            <a:spLocks noGrp="1"/>
          </p:cNvSpPr>
          <p:nvPr>
            <p:ph type="title"/>
          </p:nvPr>
        </p:nvSpPr>
        <p:spPr/>
        <p:txBody>
          <a:bodyPr>
            <a:normAutofit/>
          </a:bodyPr>
          <a:lstStyle/>
          <a:p>
            <a:pPr marL="0" indent="0">
              <a:buNone/>
            </a:pPr>
            <a:r>
              <a:rPr lang="en-GB" sz="3600" b="1" dirty="0">
                <a:solidFill>
                  <a:srgbClr val="7030A0"/>
                </a:solidFill>
                <a:latin typeface="+mn-lt"/>
              </a:rPr>
              <a:t>Customer Insight - how do we </a:t>
            </a:r>
            <a:r>
              <a:rPr lang="en-GB" sz="3600" b="1" dirty="0">
                <a:solidFill>
                  <a:srgbClr val="7030A0"/>
                </a:solidFill>
              </a:rPr>
              <a:t>c</a:t>
            </a:r>
            <a:r>
              <a:rPr lang="en-GB" sz="3600" b="1" dirty="0">
                <a:solidFill>
                  <a:srgbClr val="7030A0"/>
                </a:solidFill>
                <a:effectLst/>
                <a:latin typeface="Calibri" panose="020F0502020204030204" pitchFamily="34" charset="0"/>
                <a:ea typeface="Times New Roman" panose="02020603050405020304" pitchFamily="18" charset="0"/>
              </a:rPr>
              <a:t>ollect &amp; use customer information to understand:</a:t>
            </a:r>
          </a:p>
        </p:txBody>
      </p:sp>
      <p:sp>
        <p:nvSpPr>
          <p:cNvPr id="3" name="Content Placeholder 2">
            <a:extLst>
              <a:ext uri="{FF2B5EF4-FFF2-40B4-BE49-F238E27FC236}">
                <a16:creationId xmlns:a16="http://schemas.microsoft.com/office/drawing/2014/main" id="{64E40BBB-55CB-4100-8579-EC841D993124}"/>
              </a:ext>
            </a:extLst>
          </p:cNvPr>
          <p:cNvSpPr>
            <a:spLocks noGrp="1"/>
          </p:cNvSpPr>
          <p:nvPr>
            <p:ph idx="1"/>
          </p:nvPr>
        </p:nvSpPr>
        <p:spPr>
          <a:xfrm>
            <a:off x="838200" y="1467556"/>
            <a:ext cx="10515600" cy="5120331"/>
          </a:xfrm>
        </p:spPr>
        <p:txBody>
          <a:bodyPr>
            <a:normAutofit fontScale="92500" lnSpcReduction="20000"/>
          </a:bodyPr>
          <a:lstStyle/>
          <a:p>
            <a:r>
              <a:rPr lang="en-GB" dirty="0"/>
              <a:t>Encouraging comments from those who are not currently engaged</a:t>
            </a:r>
          </a:p>
          <a:p>
            <a:r>
              <a:rPr lang="en-GB" dirty="0"/>
              <a:t>On line forums – research &amp; discussions</a:t>
            </a:r>
          </a:p>
          <a:p>
            <a:r>
              <a:rPr lang="en-GB" dirty="0"/>
              <a:t>Pin drop – post it style notes on a Map to say what the issues are</a:t>
            </a:r>
          </a:p>
          <a:p>
            <a:r>
              <a:rPr lang="en-GB" dirty="0"/>
              <a:t>Story telling</a:t>
            </a:r>
          </a:p>
          <a:p>
            <a:r>
              <a:rPr lang="en-GB" dirty="0"/>
              <a:t>Quick polls &amp; surveys</a:t>
            </a:r>
          </a:p>
          <a:p>
            <a:r>
              <a:rPr lang="en-GB" dirty="0"/>
              <a:t>Producing reports &amp; newsfeeds to tenants</a:t>
            </a:r>
          </a:p>
          <a:p>
            <a:r>
              <a:rPr lang="en-GB" dirty="0"/>
              <a:t>Leaving the data &amp; information open for people to check back on progress</a:t>
            </a:r>
          </a:p>
          <a:p>
            <a:r>
              <a:rPr lang="en-GB" dirty="0"/>
              <a:t>Showing residents what will happen next in a timeline</a:t>
            </a:r>
          </a:p>
          <a:p>
            <a:r>
              <a:rPr lang="en-GB" dirty="0"/>
              <a:t>Moderated content 24/7</a:t>
            </a:r>
          </a:p>
          <a:p>
            <a:r>
              <a:rPr lang="en-GB" dirty="0"/>
              <a:t>IT which analyses key words &amp; produces bespoke reports</a:t>
            </a:r>
          </a:p>
          <a:p>
            <a:pPr marL="0" indent="0">
              <a:buNone/>
            </a:pPr>
            <a:r>
              <a:rPr lang="en-GB" sz="2600" b="1" u="sng" dirty="0">
                <a:solidFill>
                  <a:srgbClr val="7030A0"/>
                </a:solidFill>
                <a:effectLst/>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Community Gateway </a:t>
            </a:r>
            <a:r>
              <a:rPr lang="en-GB" sz="2600" u="sng" dirty="0">
                <a:solidFill>
                  <a:srgbClr val="0563C1"/>
                </a:solidFill>
                <a:effectLst/>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https://www.gateway2engagement.co.uk/</a:t>
            </a:r>
            <a:endParaRPr lang="en-GB" sz="2600" dirty="0">
              <a:effectLst/>
              <a:latin typeface="Calibri" panose="020F0502020204030204" pitchFamily="34" charset="0"/>
              <a:ea typeface="Calibri" panose="020F0502020204030204" pitchFamily="34" charset="0"/>
            </a:endParaRPr>
          </a:p>
          <a:p>
            <a:pPr marL="0" indent="0">
              <a:buNone/>
            </a:pPr>
            <a:r>
              <a:rPr lang="en-GB" sz="2600" b="1" u="sng" dirty="0">
                <a:solidFill>
                  <a:srgbClr val="7030A0"/>
                </a:solidFill>
                <a:effectLst/>
                <a:latin typeface="Arial" panose="020B060402020202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Leeds City Council</a:t>
            </a:r>
            <a:r>
              <a:rPr lang="en-GB" sz="2600" u="sng" dirty="0">
                <a:solidFill>
                  <a:srgbClr val="0563C1"/>
                </a:solidFill>
                <a:effectLst/>
                <a:latin typeface="Arial" panose="020B060402020202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 https://yourvoice.leeds.gov.uk/</a:t>
            </a:r>
            <a:r>
              <a:rPr lang="en-GB" sz="2600" dirty="0">
                <a:effectLst/>
                <a:latin typeface="Arial" panose="020B0604020202020204" pitchFamily="34" charset="0"/>
                <a:ea typeface="Calibri" panose="020F0502020204030204" pitchFamily="34" charset="0"/>
              </a:rPr>
              <a:t> </a:t>
            </a:r>
            <a:endParaRPr lang="en-GB" sz="2600" dirty="0">
              <a:effectLst/>
              <a:latin typeface="Calibri" panose="020F0502020204030204" pitchFamily="34" charset="0"/>
              <a:ea typeface="Calibri" panose="020F0502020204030204" pitchFamily="34" charset="0"/>
            </a:endParaRPr>
          </a:p>
          <a:p>
            <a:pPr marL="0" indent="0">
              <a:buNone/>
            </a:pPr>
            <a:endParaRPr lang="en-GB" dirty="0"/>
          </a:p>
          <a:p>
            <a:endParaRPr lang="en-GB" dirty="0"/>
          </a:p>
        </p:txBody>
      </p:sp>
      <p:pic>
        <p:nvPicPr>
          <p:cNvPr id="4" name="Picture 3">
            <a:extLst>
              <a:ext uri="{FF2B5EF4-FFF2-40B4-BE49-F238E27FC236}">
                <a16:creationId xmlns:a16="http://schemas.microsoft.com/office/drawing/2014/main" id="{A9C653DC-2788-4F35-8542-870BBE05D3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73740" y="6035913"/>
            <a:ext cx="1162050" cy="551974"/>
          </a:xfrm>
          <a:prstGeom prst="rect">
            <a:avLst/>
          </a:prstGeom>
        </p:spPr>
      </p:pic>
      <p:pic>
        <p:nvPicPr>
          <p:cNvPr id="5" name="Picture 4">
            <a:extLst>
              <a:ext uri="{FF2B5EF4-FFF2-40B4-BE49-F238E27FC236}">
                <a16:creationId xmlns:a16="http://schemas.microsoft.com/office/drawing/2014/main" id="{5E73E55E-171C-4598-9267-9D4FB62D70DC}"/>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0460490" y="909384"/>
            <a:ext cx="1660753" cy="1297574"/>
          </a:xfrm>
          <a:prstGeom prst="rect">
            <a:avLst/>
          </a:prstGeom>
        </p:spPr>
      </p:pic>
    </p:spTree>
    <p:extLst>
      <p:ext uri="{BB962C8B-B14F-4D97-AF65-F5344CB8AC3E}">
        <p14:creationId xmlns:p14="http://schemas.microsoft.com/office/powerpoint/2010/main" val="2667007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199FB-47B4-42CF-8628-DDAC2A7679A3}"/>
              </a:ext>
            </a:extLst>
          </p:cNvPr>
          <p:cNvSpPr>
            <a:spLocks noGrp="1"/>
          </p:cNvSpPr>
          <p:nvPr>
            <p:ph type="title"/>
          </p:nvPr>
        </p:nvSpPr>
        <p:spPr>
          <a:xfrm>
            <a:off x="838200" y="365125"/>
            <a:ext cx="10515600" cy="525829"/>
          </a:xfrm>
        </p:spPr>
        <p:txBody>
          <a:bodyPr>
            <a:normAutofit fontScale="90000"/>
          </a:bodyPr>
          <a:lstStyle/>
          <a:p>
            <a:pPr algn="ctr"/>
            <a:r>
              <a:rPr lang="en-GB" b="1" dirty="0">
                <a:solidFill>
                  <a:srgbClr val="7030A0"/>
                </a:solidFill>
              </a:rPr>
              <a:t>Preparing for changes with residents</a:t>
            </a:r>
          </a:p>
        </p:txBody>
      </p:sp>
      <p:sp>
        <p:nvSpPr>
          <p:cNvPr id="3" name="Content Placeholder 2">
            <a:extLst>
              <a:ext uri="{FF2B5EF4-FFF2-40B4-BE49-F238E27FC236}">
                <a16:creationId xmlns:a16="http://schemas.microsoft.com/office/drawing/2014/main" id="{756C69C1-8FC6-414F-9E0E-0816BE5C7234}"/>
              </a:ext>
            </a:extLst>
          </p:cNvPr>
          <p:cNvSpPr>
            <a:spLocks noGrp="1"/>
          </p:cNvSpPr>
          <p:nvPr>
            <p:ph idx="1"/>
          </p:nvPr>
        </p:nvSpPr>
        <p:spPr>
          <a:xfrm>
            <a:off x="838200" y="1137138"/>
            <a:ext cx="10515600" cy="5039825"/>
          </a:xfrm>
        </p:spPr>
        <p:txBody>
          <a:bodyPr>
            <a:normAutofit fontScale="85000" lnSpcReduction="20000"/>
          </a:bodyPr>
          <a:lstStyle/>
          <a:p>
            <a:pPr marL="0" indent="0">
              <a:buNone/>
            </a:pPr>
            <a:r>
              <a:rPr lang="en-US" b="1" dirty="0"/>
              <a:t>Duty-holders</a:t>
            </a:r>
            <a:r>
              <a:rPr lang="en-US" dirty="0"/>
              <a:t> that will have clear accountability &amp; statutory responsibilities as buildings are designed, constructed or refurbished</a:t>
            </a:r>
            <a:endParaRPr lang="en-US" b="1" dirty="0"/>
          </a:p>
          <a:p>
            <a:pPr marL="0" indent="0">
              <a:buNone/>
            </a:pPr>
            <a:r>
              <a:rPr lang="en-US" b="1" dirty="0"/>
              <a:t>Residents</a:t>
            </a:r>
          </a:p>
          <a:p>
            <a:r>
              <a:rPr lang="en-US" dirty="0"/>
              <a:t>The law will require owners/managers to have a documented </a:t>
            </a:r>
            <a:r>
              <a:rPr lang="en-US" dirty="0">
                <a:solidFill>
                  <a:srgbClr val="FF0000"/>
                </a:solidFill>
              </a:rPr>
              <a:t>Residents Engagement Strategy</a:t>
            </a:r>
          </a:p>
          <a:p>
            <a:r>
              <a:rPr lang="en-US" dirty="0">
                <a:solidFill>
                  <a:srgbClr val="FF0000"/>
                </a:solidFill>
              </a:rPr>
              <a:t>Information to residents on safety</a:t>
            </a:r>
          </a:p>
          <a:p>
            <a:r>
              <a:rPr lang="en-US" dirty="0">
                <a:solidFill>
                  <a:srgbClr val="FF0000"/>
                </a:solidFill>
              </a:rPr>
              <a:t>Regular meetings </a:t>
            </a:r>
            <a:r>
              <a:rPr lang="en-US" dirty="0"/>
              <a:t>will form an essential part of this</a:t>
            </a:r>
          </a:p>
          <a:p>
            <a:r>
              <a:rPr lang="en-US" dirty="0"/>
              <a:t>How the building is run from a </a:t>
            </a:r>
            <a:r>
              <a:rPr lang="en-US" dirty="0">
                <a:solidFill>
                  <a:srgbClr val="FF0000"/>
                </a:solidFill>
              </a:rPr>
              <a:t>safety point of view &amp; any changes made must be done in consultation with the residents</a:t>
            </a:r>
          </a:p>
          <a:p>
            <a:pPr marL="0" indent="0">
              <a:buNone/>
            </a:pPr>
            <a:r>
              <a:rPr lang="en-US" b="1" dirty="0"/>
              <a:t>Building Safety Manager</a:t>
            </a:r>
          </a:p>
          <a:p>
            <a:r>
              <a:rPr lang="en-US" dirty="0"/>
              <a:t>Every high-risk building must have a </a:t>
            </a:r>
            <a:r>
              <a:rPr lang="en-US" b="1" dirty="0"/>
              <a:t>Building Safety Manager</a:t>
            </a:r>
            <a:r>
              <a:rPr lang="en-US" dirty="0"/>
              <a:t>.</a:t>
            </a:r>
          </a:p>
          <a:p>
            <a:r>
              <a:rPr lang="en-US" dirty="0"/>
              <a:t>The requirements for this role will be set out by the Building Safety Regulator</a:t>
            </a:r>
          </a:p>
          <a:p>
            <a:r>
              <a:rPr lang="en-US" dirty="0"/>
              <a:t>Responsible for the safe operation of the building, working with the </a:t>
            </a:r>
            <a:r>
              <a:rPr lang="en-US" b="1" dirty="0"/>
              <a:t>Accountable Person </a:t>
            </a:r>
            <a:r>
              <a:rPr lang="en-US" dirty="0"/>
              <a:t>to ensure compliance with the safety case </a:t>
            </a:r>
            <a:endParaRPr lang="en-GB" dirty="0"/>
          </a:p>
          <a:p>
            <a:pPr marL="0" indent="0">
              <a:buNone/>
            </a:pPr>
            <a:endParaRPr lang="en-US" dirty="0"/>
          </a:p>
          <a:p>
            <a:endParaRPr lang="en-GB" dirty="0"/>
          </a:p>
        </p:txBody>
      </p:sp>
      <p:pic>
        <p:nvPicPr>
          <p:cNvPr id="4" name="Picture 3">
            <a:extLst>
              <a:ext uri="{FF2B5EF4-FFF2-40B4-BE49-F238E27FC236}">
                <a16:creationId xmlns:a16="http://schemas.microsoft.com/office/drawing/2014/main" id="{5CA772DF-3EC6-4476-A0AC-980E6DE07BBD}"/>
              </a:ext>
            </a:extLst>
          </p:cNvPr>
          <p:cNvPicPr>
            <a:picLocks noChangeAspect="1"/>
          </p:cNvPicPr>
          <p:nvPr/>
        </p:nvPicPr>
        <p:blipFill>
          <a:blip r:embed="rId2"/>
          <a:stretch>
            <a:fillRect/>
          </a:stretch>
        </p:blipFill>
        <p:spPr>
          <a:xfrm>
            <a:off x="10829498" y="5927005"/>
            <a:ext cx="1048603" cy="499915"/>
          </a:xfrm>
          <a:prstGeom prst="rect">
            <a:avLst/>
          </a:prstGeom>
        </p:spPr>
      </p:pic>
      <p:pic>
        <p:nvPicPr>
          <p:cNvPr id="9" name="Picture 8">
            <a:extLst>
              <a:ext uri="{FF2B5EF4-FFF2-40B4-BE49-F238E27FC236}">
                <a16:creationId xmlns:a16="http://schemas.microsoft.com/office/drawing/2014/main" id="{9A231DE7-E84D-469D-8ABB-2699CF9D072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581526" y="-88052"/>
            <a:ext cx="1544546" cy="1102098"/>
          </a:xfrm>
          <a:prstGeom prst="rect">
            <a:avLst/>
          </a:prstGeom>
        </p:spPr>
      </p:pic>
    </p:spTree>
    <p:extLst>
      <p:ext uri="{BB962C8B-B14F-4D97-AF65-F5344CB8AC3E}">
        <p14:creationId xmlns:p14="http://schemas.microsoft.com/office/powerpoint/2010/main" val="4163017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B9320-1F23-4E95-A1B9-28E1FF64D239}"/>
              </a:ext>
            </a:extLst>
          </p:cNvPr>
          <p:cNvSpPr>
            <a:spLocks noGrp="1"/>
          </p:cNvSpPr>
          <p:nvPr>
            <p:ph type="title"/>
          </p:nvPr>
        </p:nvSpPr>
        <p:spPr>
          <a:xfrm>
            <a:off x="838200" y="365125"/>
            <a:ext cx="9993962" cy="769711"/>
          </a:xfrm>
        </p:spPr>
        <p:txBody>
          <a:bodyPr>
            <a:normAutofit fontScale="90000"/>
          </a:bodyPr>
          <a:lstStyle/>
          <a:p>
            <a:r>
              <a:rPr lang="en-GB" b="1" dirty="0">
                <a:solidFill>
                  <a:srgbClr val="7030A0"/>
                </a:solidFill>
              </a:rPr>
              <a:t>Examples of Activities &amp; Groups - now on-line</a:t>
            </a:r>
          </a:p>
        </p:txBody>
      </p:sp>
      <p:sp>
        <p:nvSpPr>
          <p:cNvPr id="3" name="Content Placeholder 2">
            <a:extLst>
              <a:ext uri="{FF2B5EF4-FFF2-40B4-BE49-F238E27FC236}">
                <a16:creationId xmlns:a16="http://schemas.microsoft.com/office/drawing/2014/main" id="{CDE24AA1-B8B2-401A-9C56-8C20D9229560}"/>
              </a:ext>
            </a:extLst>
          </p:cNvPr>
          <p:cNvSpPr>
            <a:spLocks noGrp="1"/>
          </p:cNvSpPr>
          <p:nvPr>
            <p:ph idx="1"/>
          </p:nvPr>
        </p:nvSpPr>
        <p:spPr>
          <a:xfrm>
            <a:off x="838200" y="1371600"/>
            <a:ext cx="10515600" cy="5412921"/>
          </a:xfrm>
        </p:spPr>
        <p:txBody>
          <a:bodyPr>
            <a:normAutofit fontScale="85000" lnSpcReduction="20000"/>
          </a:bodyPr>
          <a:lstStyle/>
          <a:p>
            <a:r>
              <a:rPr lang="en-GB" dirty="0"/>
              <a:t>Facebook Resident Associations – </a:t>
            </a:r>
            <a:r>
              <a:rPr lang="en-GB" b="1" dirty="0"/>
              <a:t>Ongo Homes</a:t>
            </a:r>
          </a:p>
          <a:p>
            <a:r>
              <a:rPr lang="en-GB" dirty="0"/>
              <a:t>Viewpoints – on line policy/Performance reviews </a:t>
            </a:r>
            <a:r>
              <a:rPr lang="en-GB" b="1" dirty="0"/>
              <a:t>Octavia Housing Trust</a:t>
            </a:r>
          </a:p>
          <a:p>
            <a:r>
              <a:rPr lang="en-GB" dirty="0"/>
              <a:t>Scrutiny – </a:t>
            </a:r>
            <a:r>
              <a:rPr lang="en-GB" b="1" dirty="0"/>
              <a:t>Leeds Tenant Scrutiny Board </a:t>
            </a:r>
            <a:r>
              <a:rPr lang="en-GB" dirty="0"/>
              <a:t>- task &amp; finish quick scrutiny projects in 3 parts on scrutiny of involvement</a:t>
            </a:r>
          </a:p>
          <a:p>
            <a:r>
              <a:rPr lang="en-GB" dirty="0"/>
              <a:t>Plus Dane Voices – on line views which reach the Board</a:t>
            </a:r>
          </a:p>
          <a:p>
            <a:r>
              <a:rPr lang="en-GB" dirty="0"/>
              <a:t>Readers Group – </a:t>
            </a:r>
            <a:r>
              <a:rPr lang="en-GB" b="1" dirty="0"/>
              <a:t>Soha</a:t>
            </a:r>
          </a:p>
          <a:p>
            <a:r>
              <a:rPr lang="en-GB" dirty="0"/>
              <a:t>Tenant to Tenant calls (GDPR compliant) </a:t>
            </a:r>
            <a:r>
              <a:rPr lang="en-GB" b="1" dirty="0"/>
              <a:t>– Your Housing Group</a:t>
            </a:r>
          </a:p>
          <a:p>
            <a:r>
              <a:rPr lang="en-GB" dirty="0"/>
              <a:t>Self assessment against the consumer standards – live &amp; on-line – </a:t>
            </a:r>
            <a:r>
              <a:rPr lang="en-GB" b="1" dirty="0"/>
              <a:t>Cobalt Housing</a:t>
            </a:r>
          </a:p>
          <a:p>
            <a:r>
              <a:rPr lang="en-GB" dirty="0"/>
              <a:t>Digital Panels - </a:t>
            </a:r>
            <a:r>
              <a:rPr lang="en-GB" b="1" dirty="0"/>
              <a:t>Broadland HA</a:t>
            </a:r>
          </a:p>
          <a:p>
            <a:r>
              <a:rPr lang="en-GB" dirty="0"/>
              <a:t>Digital Champions - </a:t>
            </a:r>
            <a:r>
              <a:rPr lang="en-GB" b="1" dirty="0"/>
              <a:t>Halton Housing &amp; Yorkshire Housing</a:t>
            </a:r>
          </a:p>
          <a:p>
            <a:r>
              <a:rPr lang="en-GB" dirty="0"/>
              <a:t>Resident Researchers – </a:t>
            </a:r>
            <a:r>
              <a:rPr lang="en-GB" b="1" dirty="0"/>
              <a:t>Peabody</a:t>
            </a:r>
          </a:p>
          <a:p>
            <a:r>
              <a:rPr lang="en-GB" dirty="0"/>
              <a:t>Engagement HQ – </a:t>
            </a:r>
            <a:r>
              <a:rPr lang="en-GB" b="1" dirty="0"/>
              <a:t>Preston Community Gateway</a:t>
            </a:r>
          </a:p>
          <a:p>
            <a:r>
              <a:rPr lang="en-GB" b="1" dirty="0"/>
              <a:t>Cobalt Housing </a:t>
            </a:r>
            <a:r>
              <a:rPr lang="en-GB" dirty="0"/>
              <a:t>Forward looking Engagement - Resident Consultative Group</a:t>
            </a:r>
          </a:p>
          <a:p>
            <a:r>
              <a:rPr lang="en-GB" b="1" dirty="0"/>
              <a:t>Leeds Jewish HA </a:t>
            </a:r>
            <a:r>
              <a:rPr lang="en-GB" dirty="0"/>
              <a:t>– Resident Ambassadors –the voice of localities</a:t>
            </a:r>
          </a:p>
          <a:p>
            <a:endParaRPr lang="en-GB" b="1" dirty="0"/>
          </a:p>
          <a:p>
            <a:endParaRPr lang="en-GB" dirty="0"/>
          </a:p>
          <a:p>
            <a:endParaRPr lang="en-GB" dirty="0"/>
          </a:p>
        </p:txBody>
      </p:sp>
      <p:pic>
        <p:nvPicPr>
          <p:cNvPr id="4" name="Picture 3">
            <a:extLst>
              <a:ext uri="{FF2B5EF4-FFF2-40B4-BE49-F238E27FC236}">
                <a16:creationId xmlns:a16="http://schemas.microsoft.com/office/drawing/2014/main" id="{D2638140-0E4E-4291-9EC3-9AD4CEAE30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2162" y="6118387"/>
            <a:ext cx="1162050" cy="551974"/>
          </a:xfrm>
          <a:prstGeom prst="rect">
            <a:avLst/>
          </a:prstGeom>
        </p:spPr>
      </p:pic>
      <p:pic>
        <p:nvPicPr>
          <p:cNvPr id="13" name="Picture 12">
            <a:extLst>
              <a:ext uri="{FF2B5EF4-FFF2-40B4-BE49-F238E27FC236}">
                <a16:creationId xmlns:a16="http://schemas.microsoft.com/office/drawing/2014/main" id="{1F1E211E-A444-49F0-8218-256B625ED1F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713388" y="73479"/>
            <a:ext cx="1280824" cy="1823192"/>
          </a:xfrm>
          <a:prstGeom prst="rect">
            <a:avLst/>
          </a:prstGeom>
        </p:spPr>
      </p:pic>
    </p:spTree>
    <p:extLst>
      <p:ext uri="{BB962C8B-B14F-4D97-AF65-F5344CB8AC3E}">
        <p14:creationId xmlns:p14="http://schemas.microsoft.com/office/powerpoint/2010/main" val="2378127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C7FA7-68BF-4E86-8DD0-58FF56EFE289}"/>
              </a:ext>
            </a:extLst>
          </p:cNvPr>
          <p:cNvSpPr>
            <a:spLocks noGrp="1"/>
          </p:cNvSpPr>
          <p:nvPr>
            <p:ph type="title"/>
          </p:nvPr>
        </p:nvSpPr>
        <p:spPr/>
        <p:txBody>
          <a:bodyPr>
            <a:normAutofit/>
          </a:bodyPr>
          <a:lstStyle/>
          <a:p>
            <a:r>
              <a:rPr lang="en-GB" sz="4000" b="1" dirty="0">
                <a:solidFill>
                  <a:srgbClr val="7030A0"/>
                </a:solidFill>
                <a:latin typeface="+mn-lt"/>
              </a:rPr>
              <a:t>Discussions</a:t>
            </a:r>
          </a:p>
        </p:txBody>
      </p:sp>
      <p:sp>
        <p:nvSpPr>
          <p:cNvPr id="3" name="Content Placeholder 2">
            <a:extLst>
              <a:ext uri="{FF2B5EF4-FFF2-40B4-BE49-F238E27FC236}">
                <a16:creationId xmlns:a16="http://schemas.microsoft.com/office/drawing/2014/main" id="{0C9AE956-F654-4280-8ED9-6D3A1A77BFCB}"/>
              </a:ext>
            </a:extLst>
          </p:cNvPr>
          <p:cNvSpPr>
            <a:spLocks noGrp="1"/>
          </p:cNvSpPr>
          <p:nvPr>
            <p:ph idx="1"/>
          </p:nvPr>
        </p:nvSpPr>
        <p:spPr>
          <a:xfrm>
            <a:off x="838200" y="1512710"/>
            <a:ext cx="10515600" cy="5224973"/>
          </a:xfrm>
        </p:spPr>
        <p:txBody>
          <a:bodyPr>
            <a:normAutofit lnSpcReduction="10000"/>
          </a:bodyPr>
          <a:lstStyle/>
          <a:p>
            <a:pPr marL="514350" indent="-514350">
              <a:buFont typeface="+mj-lt"/>
              <a:buAutoNum type="arabicPeriod"/>
            </a:pPr>
            <a:r>
              <a:rPr lang="en-GB" b="1" dirty="0"/>
              <a:t>Residents at the heart of a new safety system? How</a:t>
            </a:r>
          </a:p>
          <a:p>
            <a:pPr marL="514350" indent="-514350">
              <a:buFont typeface="+mj-lt"/>
              <a:buAutoNum type="arabicPeriod"/>
            </a:pPr>
            <a:r>
              <a:rPr lang="en-GB" b="1" dirty="0"/>
              <a:t>Ideas to communicate information on safety to residents and to explain how buildings are run?</a:t>
            </a:r>
          </a:p>
          <a:p>
            <a:pPr marL="514350" indent="-514350">
              <a:buFont typeface="+mj-lt"/>
              <a:buAutoNum type="arabicPeriod"/>
            </a:pPr>
            <a:r>
              <a:rPr lang="en-GB" b="1" dirty="0"/>
              <a:t>Consult, involve, co-create with residents on safety and repairs – How?</a:t>
            </a:r>
          </a:p>
          <a:p>
            <a:pPr marL="514350" indent="-514350">
              <a:buFont typeface="+mj-lt"/>
              <a:buAutoNum type="arabicPeriod"/>
            </a:pPr>
            <a:r>
              <a:rPr lang="en-GB" b="1" dirty="0"/>
              <a:t>Self assessment/Gap analysis </a:t>
            </a:r>
            <a:r>
              <a:rPr lang="en-GB" b="1" u="sng" dirty="0"/>
              <a:t>now</a:t>
            </a:r>
            <a:r>
              <a:rPr lang="en-GB" b="1" dirty="0"/>
              <a:t> – Homes Standard, Tenant Involvement Consumer Standards and the SHWP , with residents -How?</a:t>
            </a:r>
          </a:p>
          <a:p>
            <a:pPr marL="514350" indent="-514350">
              <a:buFont typeface="+mj-lt"/>
              <a:buAutoNum type="arabicPeriod"/>
            </a:pPr>
            <a:r>
              <a:rPr lang="en-GB" b="1" dirty="0"/>
              <a:t>What does a Resident Engagement Strategy look like – for building safety/repair and how do we roll that out?</a:t>
            </a:r>
          </a:p>
          <a:p>
            <a:pPr marL="514350" indent="-514350">
              <a:buFont typeface="+mj-lt"/>
              <a:buAutoNum type="arabicPeriod"/>
            </a:pPr>
            <a:r>
              <a:rPr lang="en-GB" b="1" dirty="0"/>
              <a:t>How could residents engage with the accountable person/ building safety manager?</a:t>
            </a:r>
          </a:p>
          <a:p>
            <a:pPr marL="514350" indent="-514350">
              <a:buFont typeface="+mj-lt"/>
              <a:buAutoNum type="arabicPeriod"/>
            </a:pPr>
            <a:endParaRPr lang="en-GB" b="1" dirty="0"/>
          </a:p>
          <a:p>
            <a:pPr marL="0" indent="0">
              <a:buNone/>
            </a:pPr>
            <a:endParaRPr lang="en-GB" dirty="0"/>
          </a:p>
        </p:txBody>
      </p:sp>
      <p:pic>
        <p:nvPicPr>
          <p:cNvPr id="5" name="Picture 4">
            <a:extLst>
              <a:ext uri="{FF2B5EF4-FFF2-40B4-BE49-F238E27FC236}">
                <a16:creationId xmlns:a16="http://schemas.microsoft.com/office/drawing/2014/main" id="{F4968A4D-4CB1-46CE-BE6C-88B56E229E5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361084" y="-1"/>
            <a:ext cx="1674706" cy="1941689"/>
          </a:xfrm>
          <a:prstGeom prst="rect">
            <a:avLst/>
          </a:prstGeom>
        </p:spPr>
      </p:pic>
      <p:pic>
        <p:nvPicPr>
          <p:cNvPr id="6" name="Picture 5">
            <a:extLst>
              <a:ext uri="{FF2B5EF4-FFF2-40B4-BE49-F238E27FC236}">
                <a16:creationId xmlns:a16="http://schemas.microsoft.com/office/drawing/2014/main" id="{A2B2DEEE-9D9B-4BF6-B563-700C1D42C9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3740" y="6035913"/>
            <a:ext cx="1162050" cy="551974"/>
          </a:xfrm>
          <a:prstGeom prst="rect">
            <a:avLst/>
          </a:prstGeom>
        </p:spPr>
      </p:pic>
    </p:spTree>
    <p:extLst>
      <p:ext uri="{BB962C8B-B14F-4D97-AF65-F5344CB8AC3E}">
        <p14:creationId xmlns:p14="http://schemas.microsoft.com/office/powerpoint/2010/main" val="264429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6CA98-7F0A-482B-9D68-B2097015A3B5}"/>
              </a:ext>
            </a:extLst>
          </p:cNvPr>
          <p:cNvSpPr>
            <a:spLocks noGrp="1"/>
          </p:cNvSpPr>
          <p:nvPr>
            <p:ph type="title"/>
          </p:nvPr>
        </p:nvSpPr>
        <p:spPr/>
        <p:txBody>
          <a:bodyPr/>
          <a:lstStyle/>
          <a:p>
            <a:pPr algn="ctr"/>
            <a:r>
              <a:rPr lang="en-GB" b="1" dirty="0">
                <a:solidFill>
                  <a:srgbClr val="7030A0"/>
                </a:solidFill>
              </a:rPr>
              <a:t>Policy Environment – Recent Actions</a:t>
            </a:r>
          </a:p>
        </p:txBody>
      </p:sp>
      <p:sp>
        <p:nvSpPr>
          <p:cNvPr id="3" name="Content Placeholder 2">
            <a:extLst>
              <a:ext uri="{FF2B5EF4-FFF2-40B4-BE49-F238E27FC236}">
                <a16:creationId xmlns:a16="http://schemas.microsoft.com/office/drawing/2014/main" id="{06143B3E-AD72-4C02-A1A4-4C30F65D7816}"/>
              </a:ext>
            </a:extLst>
          </p:cNvPr>
          <p:cNvSpPr>
            <a:spLocks noGrp="1"/>
          </p:cNvSpPr>
          <p:nvPr>
            <p:ph idx="1"/>
          </p:nvPr>
        </p:nvSpPr>
        <p:spPr/>
        <p:txBody>
          <a:bodyPr>
            <a:normAutofit/>
          </a:bodyPr>
          <a:lstStyle/>
          <a:p>
            <a:pPr marL="0" indent="0">
              <a:buNone/>
            </a:pPr>
            <a:r>
              <a:rPr lang="en-US" sz="2200" b="1" dirty="0"/>
              <a:t>Net Zero Carbon by 2050	</a:t>
            </a:r>
            <a:r>
              <a:rPr lang="en-US" sz="2200" b="1" dirty="0">
                <a:solidFill>
                  <a:schemeClr val="bg1">
                    <a:lumMod val="50000"/>
                  </a:schemeClr>
                </a:solidFill>
              </a:rPr>
              <a:t>Planning White Paper	Changes at Homes England </a:t>
            </a:r>
          </a:p>
          <a:p>
            <a:pPr marL="0" indent="0">
              <a:buNone/>
            </a:pPr>
            <a:endParaRPr lang="en-US" sz="2200" b="1" dirty="0"/>
          </a:p>
          <a:p>
            <a:pPr marL="0" indent="0">
              <a:buNone/>
            </a:pPr>
            <a:r>
              <a:rPr lang="en-US" sz="2200" b="1" dirty="0"/>
              <a:t>Building Safety Bill		Fire Safety Bill 		Recommendations from Grenfell and Building Safety Regulator				Tower Public Inquiry </a:t>
            </a:r>
          </a:p>
          <a:p>
            <a:pPr marL="0" indent="0">
              <a:buNone/>
            </a:pPr>
            <a:endParaRPr lang="en-US" sz="2200" b="1" dirty="0"/>
          </a:p>
          <a:p>
            <a:pPr marL="0" indent="0">
              <a:buNone/>
            </a:pPr>
            <a:r>
              <a:rPr lang="en-US" sz="2200" b="1" dirty="0"/>
              <a:t>New Decent Homes standard 	Covid restrictions	Relationship change between 								Ombudsman &amp; Regulator of Energy White Paper		Smoke and Carbon	Social Housing</a:t>
            </a:r>
          </a:p>
          <a:p>
            <a:pPr marL="0" indent="0">
              <a:buNone/>
            </a:pPr>
            <a:r>
              <a:rPr lang="en-US" sz="2000" b="1" dirty="0"/>
              <a:t>Sprinklers </a:t>
            </a:r>
            <a:r>
              <a:rPr lang="en-US" sz="2100" b="1" dirty="0"/>
              <a:t>			Monoxide Detectors</a:t>
            </a:r>
          </a:p>
          <a:p>
            <a:pPr marL="0" indent="0">
              <a:buNone/>
            </a:pPr>
            <a:endParaRPr lang="en-US" sz="2200" dirty="0">
              <a:solidFill>
                <a:srgbClr val="7030A0"/>
              </a:solidFill>
            </a:endParaRPr>
          </a:p>
          <a:p>
            <a:pPr marL="0" indent="0">
              <a:buNone/>
            </a:pPr>
            <a:r>
              <a:rPr lang="en-US" sz="2200" dirty="0">
                <a:solidFill>
                  <a:srgbClr val="7030A0"/>
                </a:solidFill>
              </a:rPr>
              <a:t>COVID-19 … Changing a relationship between landlord and tenants/resident/customers</a:t>
            </a:r>
            <a:endParaRPr lang="en-GB" sz="2200" dirty="0">
              <a:solidFill>
                <a:srgbClr val="7030A0"/>
              </a:solidFill>
            </a:endParaRPr>
          </a:p>
        </p:txBody>
      </p:sp>
      <p:pic>
        <p:nvPicPr>
          <p:cNvPr id="4" name="Picture 3">
            <a:extLst>
              <a:ext uri="{FF2B5EF4-FFF2-40B4-BE49-F238E27FC236}">
                <a16:creationId xmlns:a16="http://schemas.microsoft.com/office/drawing/2014/main" id="{60EF51D3-7FC9-4DC3-9728-D919A076A4D5}"/>
              </a:ext>
            </a:extLst>
          </p:cNvPr>
          <p:cNvPicPr>
            <a:picLocks noChangeAspect="1"/>
          </p:cNvPicPr>
          <p:nvPr/>
        </p:nvPicPr>
        <p:blipFill>
          <a:blip r:embed="rId2"/>
          <a:stretch>
            <a:fillRect/>
          </a:stretch>
        </p:blipFill>
        <p:spPr>
          <a:xfrm>
            <a:off x="11020134" y="6176963"/>
            <a:ext cx="1054699" cy="499915"/>
          </a:xfrm>
          <a:prstGeom prst="rect">
            <a:avLst/>
          </a:prstGeom>
        </p:spPr>
      </p:pic>
      <p:pic>
        <p:nvPicPr>
          <p:cNvPr id="5" name="Picture 4">
            <a:extLst>
              <a:ext uri="{FF2B5EF4-FFF2-40B4-BE49-F238E27FC236}">
                <a16:creationId xmlns:a16="http://schemas.microsoft.com/office/drawing/2014/main" id="{2304D1A9-C173-4BE1-9CA7-EEFCDA25359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701867" y="48191"/>
            <a:ext cx="1372966" cy="1377177"/>
          </a:xfrm>
          <a:prstGeom prst="rect">
            <a:avLst/>
          </a:prstGeom>
        </p:spPr>
      </p:pic>
    </p:spTree>
    <p:extLst>
      <p:ext uri="{BB962C8B-B14F-4D97-AF65-F5344CB8AC3E}">
        <p14:creationId xmlns:p14="http://schemas.microsoft.com/office/powerpoint/2010/main" val="1031391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944C-43E1-465D-AC75-D6F62D2D71F5}"/>
              </a:ext>
            </a:extLst>
          </p:cNvPr>
          <p:cNvSpPr>
            <a:spLocks noGrp="1"/>
          </p:cNvSpPr>
          <p:nvPr>
            <p:ph type="title"/>
          </p:nvPr>
        </p:nvSpPr>
        <p:spPr>
          <a:xfrm>
            <a:off x="838200" y="365125"/>
            <a:ext cx="10515600" cy="729897"/>
          </a:xfrm>
        </p:spPr>
        <p:txBody>
          <a:bodyPr>
            <a:normAutofit fontScale="90000"/>
          </a:bodyPr>
          <a:lstStyle/>
          <a:p>
            <a:pPr algn="ctr"/>
            <a:r>
              <a:rPr lang="en-US" b="1" dirty="0">
                <a:solidFill>
                  <a:srgbClr val="7030A0"/>
                </a:solidFill>
              </a:rPr>
              <a:t>The Charter for Social Housing Residents </a:t>
            </a:r>
            <a:br>
              <a:rPr lang="en-US" b="1" dirty="0">
                <a:solidFill>
                  <a:srgbClr val="7030A0"/>
                </a:solidFill>
              </a:rPr>
            </a:br>
            <a:r>
              <a:rPr lang="en-US" b="1" dirty="0">
                <a:solidFill>
                  <a:srgbClr val="7030A0"/>
                </a:solidFill>
              </a:rPr>
              <a:t>Social Housing White Paper </a:t>
            </a:r>
            <a:endParaRPr lang="en-GB" b="1" dirty="0">
              <a:solidFill>
                <a:srgbClr val="7030A0"/>
              </a:solidFill>
            </a:endParaRPr>
          </a:p>
        </p:txBody>
      </p:sp>
      <p:sp>
        <p:nvSpPr>
          <p:cNvPr id="3" name="Content Placeholder 2">
            <a:extLst>
              <a:ext uri="{FF2B5EF4-FFF2-40B4-BE49-F238E27FC236}">
                <a16:creationId xmlns:a16="http://schemas.microsoft.com/office/drawing/2014/main" id="{A51EC1DD-0143-458F-B2D3-84CA61A12D8A}"/>
              </a:ext>
            </a:extLst>
          </p:cNvPr>
          <p:cNvSpPr>
            <a:spLocks noGrp="1"/>
          </p:cNvSpPr>
          <p:nvPr>
            <p:ph idx="1"/>
          </p:nvPr>
        </p:nvSpPr>
        <p:spPr>
          <a:xfrm>
            <a:off x="838200" y="1422400"/>
            <a:ext cx="10515600" cy="5238043"/>
          </a:xfrm>
        </p:spPr>
        <p:txBody>
          <a:bodyPr>
            <a:normAutofit fontScale="85000" lnSpcReduction="20000"/>
          </a:bodyPr>
          <a:lstStyle/>
          <a:p>
            <a:pPr marL="514350" indent="-514350">
              <a:buFont typeface="+mj-lt"/>
              <a:buAutoNum type="arabicPeriod"/>
            </a:pPr>
            <a:r>
              <a:rPr lang="en-US" b="1" dirty="0">
                <a:solidFill>
                  <a:srgbClr val="7030A0"/>
                </a:solidFill>
              </a:rPr>
              <a:t>To be safe at home</a:t>
            </a:r>
            <a:r>
              <a:rPr lang="en-US" dirty="0">
                <a:solidFill>
                  <a:srgbClr val="7030A0"/>
                </a:solidFill>
              </a:rPr>
              <a:t>. We will work with industry and landlords to ensure every home is safe and secure - Legislate</a:t>
            </a:r>
          </a:p>
          <a:p>
            <a:pPr marL="514350" indent="-514350">
              <a:buFont typeface="+mj-lt"/>
              <a:buAutoNum type="arabicPeriod"/>
            </a:pPr>
            <a:r>
              <a:rPr lang="en-US" b="1" dirty="0">
                <a:solidFill>
                  <a:srgbClr val="7030A0"/>
                </a:solidFill>
              </a:rPr>
              <a:t>To know how your landlord is performing</a:t>
            </a:r>
            <a:r>
              <a:rPr lang="en-US" dirty="0">
                <a:solidFill>
                  <a:srgbClr val="7030A0"/>
                </a:solidFill>
              </a:rPr>
              <a:t>, including on repairs, complaints &amp; safety and how it spends its money, so you can hold it account</a:t>
            </a:r>
            <a:r>
              <a:rPr lang="en-US" dirty="0"/>
              <a:t>. </a:t>
            </a:r>
          </a:p>
          <a:p>
            <a:pPr marL="514350" indent="-514350">
              <a:buFont typeface="+mj-lt"/>
              <a:buAutoNum type="arabicPeriod"/>
            </a:pPr>
            <a:r>
              <a:rPr lang="en-US" b="1" dirty="0"/>
              <a:t>To have your complaints dealt with promptly and fairly</a:t>
            </a:r>
            <a:r>
              <a:rPr lang="en-US" dirty="0"/>
              <a:t>, with access to a strong Ombudsman who will give you swift and fair redress when needed</a:t>
            </a:r>
          </a:p>
          <a:p>
            <a:pPr marL="514350" indent="-514350">
              <a:buFont typeface="+mj-lt"/>
              <a:buAutoNum type="arabicPeriod"/>
            </a:pPr>
            <a:r>
              <a:rPr lang="en-US" b="1" dirty="0"/>
              <a:t>To be treated with respect</a:t>
            </a:r>
            <a:r>
              <a:rPr lang="en-US" dirty="0"/>
              <a:t>, backed by a strong consumer regulator and improved consumer standards for tenants</a:t>
            </a:r>
          </a:p>
          <a:p>
            <a:pPr marL="514350" indent="-514350">
              <a:buFont typeface="+mj-lt"/>
              <a:buAutoNum type="arabicPeriod"/>
            </a:pPr>
            <a:r>
              <a:rPr lang="en-US" b="1" dirty="0">
                <a:solidFill>
                  <a:srgbClr val="7030A0"/>
                </a:solidFill>
              </a:rPr>
              <a:t>To have your voice heard by your landlord</a:t>
            </a:r>
            <a:r>
              <a:rPr lang="en-US" dirty="0">
                <a:solidFill>
                  <a:srgbClr val="7030A0"/>
                </a:solidFill>
              </a:rPr>
              <a:t>, for example through regular meetings, scrutiny panels or being on its Board. The Government will provide help, if you want it, to give you the tools to ensure your landlord listens. Empower residents to effectively engage</a:t>
            </a:r>
          </a:p>
          <a:p>
            <a:pPr marL="514350" indent="-514350">
              <a:buFont typeface="+mj-lt"/>
              <a:buAutoNum type="arabicPeriod"/>
            </a:pPr>
            <a:r>
              <a:rPr lang="en-US" b="1" dirty="0">
                <a:solidFill>
                  <a:srgbClr val="7030A0"/>
                </a:solidFill>
              </a:rPr>
              <a:t>To have a good quality home and neighbourhood to live in</a:t>
            </a:r>
            <a:r>
              <a:rPr lang="en-US" dirty="0">
                <a:solidFill>
                  <a:srgbClr val="7030A0"/>
                </a:solidFill>
              </a:rPr>
              <a:t>, with your landlord keeping your home in good repair and review of the decent homes standard. Review of professionalism</a:t>
            </a:r>
          </a:p>
          <a:p>
            <a:pPr marL="514350" indent="-514350">
              <a:buFont typeface="+mj-lt"/>
              <a:buAutoNum type="arabicPeriod"/>
            </a:pPr>
            <a:r>
              <a:rPr lang="en-US" b="1" dirty="0"/>
              <a:t>To be supported to take your first step to ownership</a:t>
            </a:r>
            <a:r>
              <a:rPr lang="en-US" dirty="0"/>
              <a:t>, so it is a ladder to other opportunities, should your circumstances allow</a:t>
            </a:r>
          </a:p>
          <a:p>
            <a:endParaRPr lang="en-US" dirty="0"/>
          </a:p>
          <a:p>
            <a:endParaRPr lang="en-US" dirty="0"/>
          </a:p>
          <a:p>
            <a:endParaRPr lang="en-US" dirty="0"/>
          </a:p>
          <a:p>
            <a:endParaRPr lang="en-US" dirty="0"/>
          </a:p>
          <a:p>
            <a:endParaRPr lang="en-GB" dirty="0"/>
          </a:p>
        </p:txBody>
      </p:sp>
      <p:pic>
        <p:nvPicPr>
          <p:cNvPr id="5" name="Picture 4">
            <a:extLst>
              <a:ext uri="{FF2B5EF4-FFF2-40B4-BE49-F238E27FC236}">
                <a16:creationId xmlns:a16="http://schemas.microsoft.com/office/drawing/2014/main" id="{F2A2ECB3-7BC9-45B0-AB96-58EEFD6B48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2162" y="6118387"/>
            <a:ext cx="1162050" cy="551974"/>
          </a:xfrm>
          <a:prstGeom prst="rect">
            <a:avLst/>
          </a:prstGeom>
        </p:spPr>
      </p:pic>
    </p:spTree>
    <p:extLst>
      <p:ext uri="{BB962C8B-B14F-4D97-AF65-F5344CB8AC3E}">
        <p14:creationId xmlns:p14="http://schemas.microsoft.com/office/powerpoint/2010/main" val="3832070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BD6DC-17CF-43D4-A79F-F45547AD71C3}"/>
              </a:ext>
            </a:extLst>
          </p:cNvPr>
          <p:cNvSpPr>
            <a:spLocks noGrp="1"/>
          </p:cNvSpPr>
          <p:nvPr>
            <p:ph type="title" idx="4294967295"/>
          </p:nvPr>
        </p:nvSpPr>
        <p:spPr>
          <a:xfrm>
            <a:off x="0" y="365125"/>
            <a:ext cx="10515600" cy="1325563"/>
          </a:xfrm>
        </p:spPr>
        <p:txBody>
          <a:bodyPr>
            <a:normAutofit/>
          </a:bodyPr>
          <a:lstStyle/>
          <a:p>
            <a:pPr algn="ctr"/>
            <a:r>
              <a:rPr lang="en-GB" sz="3600" b="1" dirty="0">
                <a:solidFill>
                  <a:srgbClr val="7030A0"/>
                </a:solidFill>
              </a:rPr>
              <a:t>Tenant Satisfaction Measures – to be confirmed</a:t>
            </a:r>
          </a:p>
        </p:txBody>
      </p:sp>
      <p:pic>
        <p:nvPicPr>
          <p:cNvPr id="4" name="Content Placeholder 3" descr="Draft Tenant Satisfaction Measures">
            <a:hlinkClick r:id="rId2"/>
            <a:extLst>
              <a:ext uri="{FF2B5EF4-FFF2-40B4-BE49-F238E27FC236}">
                <a16:creationId xmlns:a16="http://schemas.microsoft.com/office/drawing/2014/main" id="{6EB0050A-418D-4936-B686-681E20D0C3EB}"/>
              </a:ext>
            </a:extLst>
          </p:cNvPr>
          <p:cNvPicPr>
            <a:picLocks noGrp="1"/>
          </p:cNvPicPr>
          <p:nvPr>
            <p:ph sz="half" idx="4294967295"/>
          </p:nvPr>
        </p:nvPicPr>
        <p:blipFill>
          <a:blip r:embed="rId3">
            <a:extLst>
              <a:ext uri="{28A0092B-C50C-407E-A947-70E740481C1C}">
                <a14:useLocalDpi xmlns:a14="http://schemas.microsoft.com/office/drawing/2010/main" val="0"/>
              </a:ext>
            </a:extLst>
          </a:blip>
          <a:stretch>
            <a:fillRect/>
          </a:stretch>
        </p:blipFill>
        <p:spPr bwMode="auto">
          <a:xfrm>
            <a:off x="304800" y="1225062"/>
            <a:ext cx="11195538" cy="5445369"/>
          </a:xfrm>
          <a:prstGeom prst="rect">
            <a:avLst/>
          </a:prstGeom>
          <a:noFill/>
          <a:ln>
            <a:noFill/>
          </a:ln>
        </p:spPr>
      </p:pic>
    </p:spTree>
    <p:extLst>
      <p:ext uri="{BB962C8B-B14F-4D97-AF65-F5344CB8AC3E}">
        <p14:creationId xmlns:p14="http://schemas.microsoft.com/office/powerpoint/2010/main" val="3314067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8BEB5-D47E-418B-BF5E-F267D30A6080}"/>
              </a:ext>
            </a:extLst>
          </p:cNvPr>
          <p:cNvSpPr>
            <a:spLocks noGrp="1"/>
          </p:cNvSpPr>
          <p:nvPr>
            <p:ph type="title"/>
          </p:nvPr>
        </p:nvSpPr>
        <p:spPr/>
        <p:txBody>
          <a:bodyPr/>
          <a:lstStyle/>
          <a:p>
            <a:r>
              <a:rPr lang="en-GB" b="1" dirty="0">
                <a:solidFill>
                  <a:srgbClr val="7030A0"/>
                </a:solidFill>
              </a:rPr>
              <a:t>Positives changes under lockdown</a:t>
            </a:r>
          </a:p>
        </p:txBody>
      </p:sp>
      <p:sp>
        <p:nvSpPr>
          <p:cNvPr id="3" name="Content Placeholder 2">
            <a:extLst>
              <a:ext uri="{FF2B5EF4-FFF2-40B4-BE49-F238E27FC236}">
                <a16:creationId xmlns:a16="http://schemas.microsoft.com/office/drawing/2014/main" id="{C6265E34-54EA-4727-9CE0-11445491EF2E}"/>
              </a:ext>
            </a:extLst>
          </p:cNvPr>
          <p:cNvSpPr>
            <a:spLocks noGrp="1"/>
          </p:cNvSpPr>
          <p:nvPr>
            <p:ph idx="1"/>
          </p:nvPr>
        </p:nvSpPr>
        <p:spPr/>
        <p:txBody>
          <a:bodyPr>
            <a:normAutofit fontScale="92500" lnSpcReduction="20000"/>
          </a:bodyPr>
          <a:lstStyle/>
          <a:p>
            <a:pPr marL="0" indent="0">
              <a:buNone/>
            </a:pPr>
            <a:r>
              <a:rPr lang="en-GB" sz="2800" b="1" dirty="0"/>
              <a:t>40% You Gov poll say they feel a stronger sense of community:</a:t>
            </a:r>
          </a:p>
          <a:p>
            <a:r>
              <a:rPr lang="en-GB" sz="2800" dirty="0"/>
              <a:t>New support for one another, new collaborations &amp; new community led groups</a:t>
            </a:r>
          </a:p>
          <a:p>
            <a:r>
              <a:rPr lang="en-GB" sz="2800" dirty="0"/>
              <a:t>Self serve, limited repair</a:t>
            </a:r>
            <a:r>
              <a:rPr lang="en-GB" dirty="0"/>
              <a:t> &amp;</a:t>
            </a:r>
            <a:r>
              <a:rPr lang="en-GB" sz="2800" dirty="0"/>
              <a:t> remote contact centres as offices close temporarily and permanently </a:t>
            </a:r>
          </a:p>
          <a:p>
            <a:r>
              <a:rPr lang="en-GB" sz="2800" dirty="0"/>
              <a:t>Remote working &amp; IT equipment – completed in weeks, to address 10 year lag</a:t>
            </a:r>
          </a:p>
          <a:p>
            <a:r>
              <a:rPr lang="en-GB" dirty="0"/>
              <a:t>More contact calls with residents than ever before</a:t>
            </a:r>
          </a:p>
          <a:p>
            <a:pPr marL="0" indent="0">
              <a:buNone/>
            </a:pPr>
            <a:r>
              <a:rPr lang="en-GB" b="1" dirty="0">
                <a:solidFill>
                  <a:srgbClr val="7030A0"/>
                </a:solidFill>
              </a:rPr>
              <a:t>RSH Consumer Regulation Inspection standards consultation (</a:t>
            </a:r>
            <a:r>
              <a:rPr lang="en-GB" dirty="0">
                <a:solidFill>
                  <a:srgbClr val="7030A0"/>
                </a:solidFill>
              </a:rPr>
              <a:t>being shaped now)</a:t>
            </a:r>
          </a:p>
          <a:p>
            <a:pPr marL="0" indent="0">
              <a:buNone/>
            </a:pPr>
            <a:r>
              <a:rPr lang="en-GB" b="1" dirty="0"/>
              <a:t>Scottish Regulator Panel of 500 </a:t>
            </a:r>
            <a:r>
              <a:rPr lang="en-GB" dirty="0"/>
              <a:t>(flag residents priorities &amp; concerns)</a:t>
            </a:r>
          </a:p>
          <a:p>
            <a:pPr marL="0" indent="0">
              <a:buNone/>
            </a:pPr>
            <a:r>
              <a:rPr lang="en-GB" b="1" dirty="0"/>
              <a:t>Housing Ombudsman 100 Strong Panel.  (</a:t>
            </a:r>
            <a:r>
              <a:rPr lang="en-GB" dirty="0"/>
              <a:t>flag customer concerns)</a:t>
            </a:r>
          </a:p>
          <a:p>
            <a:pPr marL="0" indent="0">
              <a:buNone/>
            </a:pPr>
            <a:endParaRPr lang="en-GB" dirty="0"/>
          </a:p>
          <a:p>
            <a:endParaRPr lang="en-GB" sz="2800" dirty="0"/>
          </a:p>
          <a:p>
            <a:endParaRPr lang="en-GB" dirty="0"/>
          </a:p>
        </p:txBody>
      </p:sp>
      <p:pic>
        <p:nvPicPr>
          <p:cNvPr id="4" name="Picture 3">
            <a:extLst>
              <a:ext uri="{FF2B5EF4-FFF2-40B4-BE49-F238E27FC236}">
                <a16:creationId xmlns:a16="http://schemas.microsoft.com/office/drawing/2014/main" id="{3D840E04-517B-4384-A228-937DB5763AA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743274" y="111114"/>
            <a:ext cx="2358086" cy="1325563"/>
          </a:xfrm>
          <a:prstGeom prst="rect">
            <a:avLst/>
          </a:prstGeom>
        </p:spPr>
      </p:pic>
      <p:pic>
        <p:nvPicPr>
          <p:cNvPr id="5" name="Picture 4">
            <a:extLst>
              <a:ext uri="{FF2B5EF4-FFF2-40B4-BE49-F238E27FC236}">
                <a16:creationId xmlns:a16="http://schemas.microsoft.com/office/drawing/2014/main" id="{EE91BDB3-34F9-4601-8601-888427C0C274}"/>
              </a:ext>
            </a:extLst>
          </p:cNvPr>
          <p:cNvPicPr>
            <a:picLocks noChangeAspect="1"/>
          </p:cNvPicPr>
          <p:nvPr/>
        </p:nvPicPr>
        <p:blipFill>
          <a:blip r:embed="rId5"/>
          <a:stretch>
            <a:fillRect/>
          </a:stretch>
        </p:blipFill>
        <p:spPr>
          <a:xfrm>
            <a:off x="11020134" y="6176963"/>
            <a:ext cx="1054699" cy="499915"/>
          </a:xfrm>
          <a:prstGeom prst="rect">
            <a:avLst/>
          </a:prstGeom>
        </p:spPr>
      </p:pic>
    </p:spTree>
    <p:extLst>
      <p:ext uri="{BB962C8B-B14F-4D97-AF65-F5344CB8AC3E}">
        <p14:creationId xmlns:p14="http://schemas.microsoft.com/office/powerpoint/2010/main" val="1625370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61A6D-C289-4CF1-B62F-3FBE9852FFBE}"/>
              </a:ext>
            </a:extLst>
          </p:cNvPr>
          <p:cNvSpPr>
            <a:spLocks noGrp="1"/>
          </p:cNvSpPr>
          <p:nvPr>
            <p:ph type="title"/>
          </p:nvPr>
        </p:nvSpPr>
        <p:spPr/>
        <p:txBody>
          <a:bodyPr/>
          <a:lstStyle/>
          <a:p>
            <a:pPr algn="ctr"/>
            <a:r>
              <a:rPr lang="en-GB" b="1" dirty="0">
                <a:solidFill>
                  <a:srgbClr val="7030A0"/>
                </a:solidFill>
              </a:rPr>
              <a:t>The journey since Grenfell</a:t>
            </a:r>
            <a:endParaRPr lang="en-GB" dirty="0"/>
          </a:p>
        </p:txBody>
      </p:sp>
      <p:sp>
        <p:nvSpPr>
          <p:cNvPr id="3" name="Content Placeholder 2">
            <a:extLst>
              <a:ext uri="{FF2B5EF4-FFF2-40B4-BE49-F238E27FC236}">
                <a16:creationId xmlns:a16="http://schemas.microsoft.com/office/drawing/2014/main" id="{2B698B5B-88DD-4FDF-B06E-ECF580203F3F}"/>
              </a:ext>
            </a:extLst>
          </p:cNvPr>
          <p:cNvSpPr>
            <a:spLocks noGrp="1"/>
          </p:cNvSpPr>
          <p:nvPr>
            <p:ph idx="1"/>
          </p:nvPr>
        </p:nvSpPr>
        <p:spPr/>
        <p:txBody>
          <a:bodyPr>
            <a:normAutofit lnSpcReduction="10000"/>
          </a:bodyPr>
          <a:lstStyle/>
          <a:p>
            <a:pPr marL="0" indent="0">
              <a:buNone/>
            </a:pPr>
            <a:r>
              <a:rPr lang="en-US" b="1" dirty="0"/>
              <a:t>Building a Safer Future </a:t>
            </a:r>
            <a:r>
              <a:rPr lang="en-US" dirty="0"/>
              <a:t>was published in May 2018. </a:t>
            </a:r>
          </a:p>
          <a:p>
            <a:pPr marL="0" indent="0">
              <a:buNone/>
            </a:pPr>
            <a:r>
              <a:rPr lang="en-US" dirty="0"/>
              <a:t>This Independent Review found that the system for ensuring fire &amp; structural safety for high-rise residential buildings was not fit for purpose </a:t>
            </a:r>
          </a:p>
          <a:p>
            <a:pPr marL="0" indent="0">
              <a:buNone/>
            </a:pPr>
            <a:r>
              <a:rPr lang="en-US" dirty="0"/>
              <a:t>53 recommendations, including:</a:t>
            </a:r>
          </a:p>
          <a:p>
            <a:r>
              <a:rPr lang="en-US" dirty="0">
                <a:solidFill>
                  <a:srgbClr val="7030A0"/>
                </a:solidFill>
              </a:rPr>
              <a:t>create a more effective regulatory &amp; accountability framework introduce clearer standards &amp; guidance</a:t>
            </a:r>
          </a:p>
          <a:p>
            <a:r>
              <a:rPr lang="en-US" dirty="0">
                <a:solidFill>
                  <a:srgbClr val="7030A0"/>
                </a:solidFill>
              </a:rPr>
              <a:t>put residents at the heart of a new system of building safety:</a:t>
            </a:r>
          </a:p>
          <a:p>
            <a:pPr lvl="1">
              <a:buFont typeface="Wingdings" panose="05000000000000000000" pitchFamily="2" charset="2"/>
              <a:buChar char="ü"/>
            </a:pPr>
            <a:r>
              <a:rPr lang="en-US" dirty="0">
                <a:solidFill>
                  <a:srgbClr val="7030A0"/>
                </a:solidFill>
              </a:rPr>
              <a:t>empowering them with more information</a:t>
            </a:r>
          </a:p>
          <a:p>
            <a:pPr lvl="1">
              <a:buFont typeface="Wingdings" panose="05000000000000000000" pitchFamily="2" charset="2"/>
              <a:buChar char="ü"/>
            </a:pPr>
            <a:r>
              <a:rPr lang="en-US" dirty="0">
                <a:solidFill>
                  <a:srgbClr val="7030A0"/>
                </a:solidFill>
              </a:rPr>
              <a:t>engage them on how risks are managed in their building</a:t>
            </a:r>
            <a:endParaRPr lang="en-GB" dirty="0">
              <a:solidFill>
                <a:srgbClr val="7030A0"/>
              </a:solidFill>
            </a:endParaRPr>
          </a:p>
        </p:txBody>
      </p:sp>
      <p:pic>
        <p:nvPicPr>
          <p:cNvPr id="4" name="Picture 3">
            <a:extLst>
              <a:ext uri="{FF2B5EF4-FFF2-40B4-BE49-F238E27FC236}">
                <a16:creationId xmlns:a16="http://schemas.microsoft.com/office/drawing/2014/main" id="{FDF808A9-A54B-4829-AAAD-7B13C2286D40}"/>
              </a:ext>
            </a:extLst>
          </p:cNvPr>
          <p:cNvPicPr>
            <a:picLocks noChangeAspect="1"/>
          </p:cNvPicPr>
          <p:nvPr/>
        </p:nvPicPr>
        <p:blipFill>
          <a:blip r:embed="rId2"/>
          <a:stretch>
            <a:fillRect/>
          </a:stretch>
        </p:blipFill>
        <p:spPr>
          <a:xfrm>
            <a:off x="10829498" y="5927005"/>
            <a:ext cx="1048603" cy="499915"/>
          </a:xfrm>
          <a:prstGeom prst="rect">
            <a:avLst/>
          </a:prstGeom>
        </p:spPr>
      </p:pic>
      <p:pic>
        <p:nvPicPr>
          <p:cNvPr id="6" name="Picture 5">
            <a:extLst>
              <a:ext uri="{FF2B5EF4-FFF2-40B4-BE49-F238E27FC236}">
                <a16:creationId xmlns:a16="http://schemas.microsoft.com/office/drawing/2014/main" id="{680AB631-7BF3-4DE1-AA47-CFED4C2E05E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018474" y="124571"/>
            <a:ext cx="1767128" cy="1566117"/>
          </a:xfrm>
          <a:prstGeom prst="rect">
            <a:avLst/>
          </a:prstGeom>
        </p:spPr>
      </p:pic>
    </p:spTree>
    <p:extLst>
      <p:ext uri="{BB962C8B-B14F-4D97-AF65-F5344CB8AC3E}">
        <p14:creationId xmlns:p14="http://schemas.microsoft.com/office/powerpoint/2010/main" val="3433310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5B47E-E502-44D5-B271-C50A5942A3C8}"/>
              </a:ext>
            </a:extLst>
          </p:cNvPr>
          <p:cNvSpPr>
            <a:spLocks noGrp="1"/>
          </p:cNvSpPr>
          <p:nvPr>
            <p:ph type="title"/>
          </p:nvPr>
        </p:nvSpPr>
        <p:spPr/>
        <p:txBody>
          <a:bodyPr/>
          <a:lstStyle/>
          <a:p>
            <a:pPr algn="ctr"/>
            <a:r>
              <a:rPr lang="en-GB" b="1" dirty="0">
                <a:solidFill>
                  <a:srgbClr val="7030A0"/>
                </a:solidFill>
              </a:rPr>
              <a:t>Building Safety Bill</a:t>
            </a:r>
          </a:p>
        </p:txBody>
      </p:sp>
      <p:sp>
        <p:nvSpPr>
          <p:cNvPr id="3" name="Content Placeholder 2">
            <a:extLst>
              <a:ext uri="{FF2B5EF4-FFF2-40B4-BE49-F238E27FC236}">
                <a16:creationId xmlns:a16="http://schemas.microsoft.com/office/drawing/2014/main" id="{04643362-9C52-46AF-9C5E-3C66E8DA4C23}"/>
              </a:ext>
            </a:extLst>
          </p:cNvPr>
          <p:cNvSpPr>
            <a:spLocks noGrp="1"/>
          </p:cNvSpPr>
          <p:nvPr>
            <p:ph idx="1"/>
          </p:nvPr>
        </p:nvSpPr>
        <p:spPr>
          <a:xfrm>
            <a:off x="589845" y="1487311"/>
            <a:ext cx="10515600" cy="5047897"/>
          </a:xfrm>
        </p:spPr>
        <p:txBody>
          <a:bodyPr>
            <a:normAutofit fontScale="70000" lnSpcReduction="20000"/>
          </a:bodyPr>
          <a:lstStyle/>
          <a:p>
            <a:pPr marL="0" indent="0">
              <a:buNone/>
            </a:pPr>
            <a:r>
              <a:rPr lang="en-US" b="1" dirty="0"/>
              <a:t>20th July 2020 - Draft Building Safety Bill published</a:t>
            </a:r>
          </a:p>
          <a:p>
            <a:pPr marL="0" indent="0">
              <a:buNone/>
            </a:pPr>
            <a:r>
              <a:rPr lang="en-US" dirty="0">
                <a:hlinkClick r:id="rId3"/>
              </a:rPr>
              <a:t>https://www.gov.uk/government/publications/draft-building-safety-bill</a:t>
            </a:r>
            <a:r>
              <a:rPr lang="en-US" dirty="0"/>
              <a:t> </a:t>
            </a:r>
          </a:p>
          <a:p>
            <a:pPr marL="0" indent="0">
              <a:buNone/>
            </a:pPr>
            <a:r>
              <a:rPr lang="en-US" b="1" dirty="0"/>
              <a:t>Pre-legislative scrutiny of the draft Building Safety Bill</a:t>
            </a:r>
          </a:p>
          <a:p>
            <a:pPr marL="0" indent="0">
              <a:buNone/>
            </a:pPr>
            <a:r>
              <a:rPr lang="en-US" dirty="0">
                <a:hlinkClick r:id="rId4"/>
              </a:rPr>
              <a:t>https://houseofcommons.shorthandstories.com/draft-building-safety-bill-scrutiny/</a:t>
            </a:r>
            <a:r>
              <a:rPr lang="en-US" dirty="0"/>
              <a:t> </a:t>
            </a:r>
            <a:endParaRPr lang="en-GB" dirty="0"/>
          </a:p>
          <a:p>
            <a:pPr marL="0" indent="0">
              <a:buNone/>
            </a:pPr>
            <a:endParaRPr lang="en-US" b="1" dirty="0"/>
          </a:p>
          <a:p>
            <a:pPr marL="0" indent="0">
              <a:buNone/>
            </a:pPr>
            <a:r>
              <a:rPr lang="en-US" b="1" dirty="0"/>
              <a:t>The draft Bill sets up a Building Safety Regulator: 3 main functions will be:</a:t>
            </a:r>
          </a:p>
          <a:p>
            <a:pPr marL="514350" indent="-514350">
              <a:buFont typeface="+mj-lt"/>
              <a:buAutoNum type="arabicPeriod"/>
            </a:pPr>
            <a:r>
              <a:rPr lang="en-US" dirty="0"/>
              <a:t>Lead the delivery of the new, more stringent regulatory regime for buildings in scope</a:t>
            </a:r>
          </a:p>
          <a:p>
            <a:pPr marL="514350" indent="-514350">
              <a:buFont typeface="+mj-lt"/>
              <a:buAutoNum type="arabicPeriod"/>
            </a:pPr>
            <a:r>
              <a:rPr lang="en-US" dirty="0"/>
              <a:t>Promote competence for all buildings, including industry &amp; professionals working on buildings, and building control bodies</a:t>
            </a:r>
          </a:p>
          <a:p>
            <a:pPr marL="514350" indent="-514350">
              <a:buFont typeface="+mj-lt"/>
              <a:buAutoNum type="arabicPeriod"/>
            </a:pPr>
            <a:r>
              <a:rPr lang="en-US" dirty="0"/>
              <a:t>Provide oversight for all buildings focused on using evidence to better manage risks</a:t>
            </a:r>
          </a:p>
          <a:p>
            <a:pPr marL="0" indent="0">
              <a:buNone/>
            </a:pPr>
            <a:r>
              <a:rPr lang="en-US" b="1" dirty="0"/>
              <a:t>Joint Regulators’ Group </a:t>
            </a:r>
            <a:r>
              <a:rPr lang="en-US" dirty="0"/>
              <a:t>formed including senior representatives from:</a:t>
            </a:r>
          </a:p>
          <a:p>
            <a:r>
              <a:rPr lang="en-US" dirty="0"/>
              <a:t>Local Government Association</a:t>
            </a:r>
          </a:p>
          <a:p>
            <a:r>
              <a:rPr lang="en-US" dirty="0"/>
              <a:t>Local Authority Building Control</a:t>
            </a:r>
          </a:p>
          <a:p>
            <a:r>
              <a:rPr lang="en-US" dirty="0"/>
              <a:t>National Fire Chiefs Council</a:t>
            </a:r>
            <a:endParaRPr lang="en-US" b="1" dirty="0"/>
          </a:p>
          <a:p>
            <a:pPr marL="0" indent="0">
              <a:buNone/>
            </a:pPr>
            <a:r>
              <a:rPr lang="en-US" b="1" dirty="0">
                <a:solidFill>
                  <a:srgbClr val="7030A0"/>
                </a:solidFill>
              </a:rPr>
              <a:t>Early Adopters </a:t>
            </a:r>
            <a:r>
              <a:rPr lang="en-US" dirty="0">
                <a:solidFill>
                  <a:srgbClr val="7030A0"/>
                </a:solidFill>
              </a:rPr>
              <a:t>from housing providers and contractors – </a:t>
            </a:r>
            <a:r>
              <a:rPr lang="en-US" dirty="0">
                <a:solidFill>
                  <a:srgbClr val="C00000"/>
                </a:solidFill>
              </a:rPr>
              <a:t>anyone here in the room today?</a:t>
            </a:r>
            <a:endParaRPr lang="en-GB" dirty="0">
              <a:solidFill>
                <a:srgbClr val="C00000"/>
              </a:solidFill>
            </a:endParaRPr>
          </a:p>
          <a:p>
            <a:pPr marL="514350" indent="-514350">
              <a:buFont typeface="+mj-lt"/>
              <a:buAutoNum type="arabicPeriod"/>
            </a:pPr>
            <a:endParaRPr lang="en-GB" dirty="0"/>
          </a:p>
        </p:txBody>
      </p:sp>
      <p:pic>
        <p:nvPicPr>
          <p:cNvPr id="4" name="Picture 3">
            <a:extLst>
              <a:ext uri="{FF2B5EF4-FFF2-40B4-BE49-F238E27FC236}">
                <a16:creationId xmlns:a16="http://schemas.microsoft.com/office/drawing/2014/main" id="{675D14C4-D95D-4E2A-B506-6607E49D14E1}"/>
              </a:ext>
            </a:extLst>
          </p:cNvPr>
          <p:cNvPicPr>
            <a:picLocks noChangeAspect="1"/>
          </p:cNvPicPr>
          <p:nvPr/>
        </p:nvPicPr>
        <p:blipFill>
          <a:blip r:embed="rId5"/>
          <a:stretch>
            <a:fillRect/>
          </a:stretch>
        </p:blipFill>
        <p:spPr>
          <a:xfrm>
            <a:off x="10829498" y="5927005"/>
            <a:ext cx="1048603" cy="499915"/>
          </a:xfrm>
          <a:prstGeom prst="rect">
            <a:avLst/>
          </a:prstGeom>
        </p:spPr>
      </p:pic>
      <p:pic>
        <p:nvPicPr>
          <p:cNvPr id="1026" name="Picture 2" descr="HSE warns re-opening businesses of post-lockdown Legionella risks | Car  Dealer News">
            <a:extLst>
              <a:ext uri="{FF2B5EF4-FFF2-40B4-BE49-F238E27FC236}">
                <a16:creationId xmlns:a16="http://schemas.microsoft.com/office/drawing/2014/main" id="{28CDBDCB-FFBD-49BE-94A2-F90D02CEC0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67372" y="112889"/>
            <a:ext cx="214312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880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25533-7812-4A34-9572-F33176089F8B}"/>
              </a:ext>
            </a:extLst>
          </p:cNvPr>
          <p:cNvSpPr>
            <a:spLocks noGrp="1"/>
          </p:cNvSpPr>
          <p:nvPr>
            <p:ph type="title"/>
          </p:nvPr>
        </p:nvSpPr>
        <p:spPr>
          <a:xfrm>
            <a:off x="838200" y="365126"/>
            <a:ext cx="10515600" cy="921808"/>
          </a:xfrm>
        </p:spPr>
        <p:txBody>
          <a:bodyPr>
            <a:normAutofit fontScale="90000"/>
          </a:bodyPr>
          <a:lstStyle/>
          <a:p>
            <a:r>
              <a:rPr lang="en-GB" b="1" dirty="0">
                <a:solidFill>
                  <a:srgbClr val="7030A0"/>
                </a:solidFill>
              </a:rPr>
              <a:t>Housing Regulation</a:t>
            </a:r>
            <a:br>
              <a:rPr lang="en-GB" b="1" dirty="0">
                <a:solidFill>
                  <a:schemeClr val="accent4">
                    <a:lumMod val="75000"/>
                  </a:schemeClr>
                </a:solidFill>
              </a:rPr>
            </a:br>
            <a:endParaRPr lang="en-GB" b="1" dirty="0">
              <a:solidFill>
                <a:schemeClr val="accent4">
                  <a:lumMod val="75000"/>
                </a:schemeClr>
              </a:solidFill>
            </a:endParaRPr>
          </a:p>
        </p:txBody>
      </p:sp>
      <p:sp>
        <p:nvSpPr>
          <p:cNvPr id="3" name="Content Placeholder 2">
            <a:extLst>
              <a:ext uri="{FF2B5EF4-FFF2-40B4-BE49-F238E27FC236}">
                <a16:creationId xmlns:a16="http://schemas.microsoft.com/office/drawing/2014/main" id="{E1989CBF-91F4-4462-9A8F-65E5CF9B676F}"/>
              </a:ext>
            </a:extLst>
          </p:cNvPr>
          <p:cNvSpPr>
            <a:spLocks noGrp="1"/>
          </p:cNvSpPr>
          <p:nvPr>
            <p:ph idx="1"/>
          </p:nvPr>
        </p:nvSpPr>
        <p:spPr>
          <a:xfrm>
            <a:off x="838200" y="1083733"/>
            <a:ext cx="10515600" cy="5249333"/>
          </a:xfrm>
        </p:spPr>
        <p:txBody>
          <a:bodyPr>
            <a:normAutofit fontScale="92500" lnSpcReduction="10000"/>
          </a:bodyPr>
          <a:lstStyle/>
          <a:p>
            <a:r>
              <a:rPr lang="en-GB" dirty="0"/>
              <a:t>Regulator of Social Housing (RSH)</a:t>
            </a:r>
          </a:p>
          <a:p>
            <a:pPr lvl="1"/>
            <a:r>
              <a:rPr lang="en-GB" dirty="0"/>
              <a:t>Economic Regulation</a:t>
            </a:r>
          </a:p>
          <a:p>
            <a:pPr lvl="1"/>
            <a:r>
              <a:rPr lang="en-GB" dirty="0"/>
              <a:t>Consumer Regulation</a:t>
            </a:r>
          </a:p>
          <a:p>
            <a:r>
              <a:rPr lang="en-GB" dirty="0"/>
              <a:t>Social Housing White Paper (SHWP)</a:t>
            </a:r>
          </a:p>
          <a:p>
            <a:r>
              <a:rPr lang="en-GB" dirty="0"/>
              <a:t>New consumer regulation </a:t>
            </a:r>
          </a:p>
          <a:p>
            <a:r>
              <a:rPr lang="en-GB" dirty="0"/>
              <a:t>New Building Safety Regulator</a:t>
            </a:r>
          </a:p>
          <a:p>
            <a:r>
              <a:rPr lang="en-GB" dirty="0"/>
              <a:t>Together with Tenants Charter</a:t>
            </a:r>
          </a:p>
          <a:p>
            <a:r>
              <a:rPr lang="en-GB" dirty="0"/>
              <a:t>Consumer Regulation Review – annual publication</a:t>
            </a:r>
          </a:p>
          <a:p>
            <a:r>
              <a:rPr lang="en-GB" dirty="0"/>
              <a:t>Co-regulation</a:t>
            </a:r>
          </a:p>
          <a:p>
            <a:r>
              <a:rPr lang="en-GB" dirty="0">
                <a:solidFill>
                  <a:srgbClr val="C00000"/>
                </a:solidFill>
              </a:rPr>
              <a:t>Self assessment to meet existing  consumer regulatory standards</a:t>
            </a:r>
          </a:p>
          <a:p>
            <a:r>
              <a:rPr lang="en-GB" dirty="0">
                <a:solidFill>
                  <a:srgbClr val="C00000"/>
                </a:solidFill>
              </a:rPr>
              <a:t>Gap analysis – social housing white paper – decency and climate change</a:t>
            </a:r>
          </a:p>
          <a:p>
            <a:r>
              <a:rPr lang="en-GB" dirty="0"/>
              <a:t>Increasing those standards – social housing white paper (coming soon)</a:t>
            </a:r>
          </a:p>
        </p:txBody>
      </p:sp>
      <p:pic>
        <p:nvPicPr>
          <p:cNvPr id="4" name="Picture 3">
            <a:extLst>
              <a:ext uri="{FF2B5EF4-FFF2-40B4-BE49-F238E27FC236}">
                <a16:creationId xmlns:a16="http://schemas.microsoft.com/office/drawing/2014/main" id="{1BEF1853-75C0-41E6-B5C2-0FD8DDA2B790}"/>
              </a:ext>
            </a:extLst>
          </p:cNvPr>
          <p:cNvPicPr>
            <a:picLocks noChangeAspect="1"/>
          </p:cNvPicPr>
          <p:nvPr/>
        </p:nvPicPr>
        <p:blipFill>
          <a:blip r:embed="rId2"/>
          <a:stretch>
            <a:fillRect/>
          </a:stretch>
        </p:blipFill>
        <p:spPr>
          <a:xfrm>
            <a:off x="11020134" y="6176963"/>
            <a:ext cx="1054699" cy="499915"/>
          </a:xfrm>
          <a:prstGeom prst="rect">
            <a:avLst/>
          </a:prstGeom>
        </p:spPr>
      </p:pic>
      <p:pic>
        <p:nvPicPr>
          <p:cNvPr id="5" name="Picture 2" descr="Regulator of Social Housing (@RSHEngland) | Twitter">
            <a:extLst>
              <a:ext uri="{FF2B5EF4-FFF2-40B4-BE49-F238E27FC236}">
                <a16:creationId xmlns:a16="http://schemas.microsoft.com/office/drawing/2014/main" id="{564632C2-B9BD-47F4-93A4-1C2DF2D0A3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7825" y="230188"/>
            <a:ext cx="1417990" cy="141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970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87654-F1ED-4E44-866F-5163B25D6FC1}"/>
              </a:ext>
            </a:extLst>
          </p:cNvPr>
          <p:cNvSpPr>
            <a:spLocks noGrp="1"/>
          </p:cNvSpPr>
          <p:nvPr>
            <p:ph type="title"/>
          </p:nvPr>
        </p:nvSpPr>
        <p:spPr>
          <a:xfrm>
            <a:off x="838200" y="365125"/>
            <a:ext cx="10515600" cy="1097915"/>
          </a:xfrm>
        </p:spPr>
        <p:txBody>
          <a:bodyPr>
            <a:normAutofit/>
          </a:bodyPr>
          <a:lstStyle/>
          <a:p>
            <a:r>
              <a:rPr lang="en-GB" b="1" dirty="0">
                <a:solidFill>
                  <a:srgbClr val="7030A0"/>
                </a:solidFill>
              </a:rPr>
              <a:t>Consumer Regulation – 4 standards (2012)</a:t>
            </a:r>
            <a:br>
              <a:rPr lang="en-GB" dirty="0"/>
            </a:br>
            <a:r>
              <a:rPr lang="en-GB" sz="2700" b="1" dirty="0">
                <a:solidFill>
                  <a:schemeClr val="accent4">
                    <a:lumMod val="75000"/>
                  </a:schemeClr>
                </a:solidFill>
                <a:hlinkClick r:id="rId2"/>
              </a:rPr>
              <a:t>https://www.gov.uk/guidance/regulatory-standards</a:t>
            </a:r>
            <a:endParaRPr lang="en-GB" sz="2700" dirty="0"/>
          </a:p>
        </p:txBody>
      </p:sp>
      <p:sp>
        <p:nvSpPr>
          <p:cNvPr id="3" name="Content Placeholder 2">
            <a:extLst>
              <a:ext uri="{FF2B5EF4-FFF2-40B4-BE49-F238E27FC236}">
                <a16:creationId xmlns:a16="http://schemas.microsoft.com/office/drawing/2014/main" id="{1FDE93AC-30D2-4C69-AFF7-0EADB66C460D}"/>
              </a:ext>
            </a:extLst>
          </p:cNvPr>
          <p:cNvSpPr>
            <a:spLocks noGrp="1"/>
          </p:cNvSpPr>
          <p:nvPr>
            <p:ph idx="1"/>
          </p:nvPr>
        </p:nvSpPr>
        <p:spPr>
          <a:xfrm>
            <a:off x="749531" y="1597977"/>
            <a:ext cx="10515600" cy="4830531"/>
          </a:xfrm>
        </p:spPr>
        <p:txBody>
          <a:bodyPr>
            <a:normAutofit fontScale="85000" lnSpcReduction="20000"/>
          </a:bodyPr>
          <a:lstStyle/>
          <a:p>
            <a:pPr marL="0" indent="0">
              <a:buNone/>
            </a:pPr>
            <a:r>
              <a:rPr lang="en-GB" b="1" dirty="0">
                <a:solidFill>
                  <a:srgbClr val="7030A0"/>
                </a:solidFill>
              </a:rPr>
              <a:t>Tenant Involvement and Empowerment Standard </a:t>
            </a:r>
            <a:r>
              <a:rPr lang="en-GB" dirty="0">
                <a:solidFill>
                  <a:srgbClr val="7030A0"/>
                </a:solidFill>
              </a:rPr>
              <a:t>(cross cutting standard)</a:t>
            </a:r>
          </a:p>
          <a:p>
            <a:r>
              <a:rPr lang="en-GB" dirty="0">
                <a:solidFill>
                  <a:srgbClr val="7030A0"/>
                </a:solidFill>
              </a:rPr>
              <a:t>Access to services, complaints, tenant involvement and equalities</a:t>
            </a:r>
          </a:p>
          <a:p>
            <a:pPr marL="0" indent="0">
              <a:buNone/>
            </a:pPr>
            <a:r>
              <a:rPr lang="en-GB" b="1" dirty="0"/>
              <a:t>Tenancy</a:t>
            </a:r>
          </a:p>
          <a:p>
            <a:r>
              <a:rPr lang="en-GB" dirty="0"/>
              <a:t>Allocations, Under-occupation, Overcrowding, Mutual Exchanges</a:t>
            </a:r>
          </a:p>
          <a:p>
            <a:pPr marL="0" indent="0">
              <a:buNone/>
            </a:pPr>
            <a:r>
              <a:rPr lang="en-GB" b="1" dirty="0">
                <a:solidFill>
                  <a:srgbClr val="7030A0"/>
                </a:solidFill>
              </a:rPr>
              <a:t>Home</a:t>
            </a:r>
          </a:p>
          <a:p>
            <a:r>
              <a:rPr lang="en-GB" dirty="0">
                <a:solidFill>
                  <a:srgbClr val="7030A0"/>
                </a:solidFill>
              </a:rPr>
              <a:t>Decent Homes – soon to include safety and climate change</a:t>
            </a:r>
          </a:p>
          <a:p>
            <a:r>
              <a:rPr lang="en-GB" dirty="0">
                <a:solidFill>
                  <a:srgbClr val="7030A0"/>
                </a:solidFill>
              </a:rPr>
              <a:t>Repairs, maintenance, planned, investment and cyclical programmes,</a:t>
            </a:r>
          </a:p>
          <a:p>
            <a:r>
              <a:rPr lang="en-GB" dirty="0">
                <a:solidFill>
                  <a:srgbClr val="7030A0"/>
                </a:solidFill>
              </a:rPr>
              <a:t>Budgeting and right first time repairs</a:t>
            </a:r>
          </a:p>
          <a:p>
            <a:pPr marL="0" indent="0">
              <a:buNone/>
            </a:pPr>
            <a:r>
              <a:rPr lang="en-GB" b="1" dirty="0"/>
              <a:t>Neighbourhoods and Communities Standard </a:t>
            </a:r>
          </a:p>
          <a:p>
            <a:r>
              <a:rPr lang="en-GB" dirty="0"/>
              <a:t>Nuisance and ASB</a:t>
            </a:r>
          </a:p>
          <a:p>
            <a:r>
              <a:rPr lang="en-GB" dirty="0"/>
              <a:t>Communal services</a:t>
            </a:r>
          </a:p>
          <a:p>
            <a:r>
              <a:rPr lang="en-GB" dirty="0"/>
              <a:t>Working with others in the community and explaining your part</a:t>
            </a:r>
          </a:p>
          <a:p>
            <a:endParaRPr lang="en-GB" b="1" dirty="0"/>
          </a:p>
          <a:p>
            <a:endParaRPr lang="en-GB" dirty="0"/>
          </a:p>
        </p:txBody>
      </p:sp>
      <p:pic>
        <p:nvPicPr>
          <p:cNvPr id="10" name="Picture 9">
            <a:extLst>
              <a:ext uri="{FF2B5EF4-FFF2-40B4-BE49-F238E27FC236}">
                <a16:creationId xmlns:a16="http://schemas.microsoft.com/office/drawing/2014/main" id="{BF5FFE49-4329-457E-A72A-ED8229EF9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3740" y="6035913"/>
            <a:ext cx="1162050" cy="551974"/>
          </a:xfrm>
          <a:prstGeom prst="rect">
            <a:avLst/>
          </a:prstGeom>
        </p:spPr>
      </p:pic>
      <p:pic>
        <p:nvPicPr>
          <p:cNvPr id="11" name="Picture 2" descr="Regulator of Social Housing (@RSHEngland) | Twitter">
            <a:extLst>
              <a:ext uri="{FF2B5EF4-FFF2-40B4-BE49-F238E27FC236}">
                <a16:creationId xmlns:a16="http://schemas.microsoft.com/office/drawing/2014/main" id="{E4E99110-BD5B-43C8-A9DB-091DDD2FC5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08935" y="160398"/>
            <a:ext cx="867508" cy="867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041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TotalTime>
  <Words>2286</Words>
  <Application>Microsoft Office PowerPoint</Application>
  <PresentationFormat>Widescreen</PresentationFormat>
  <Paragraphs>241</Paragraphs>
  <Slides>19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vt:lpstr>
      <vt:lpstr>Office Theme</vt:lpstr>
      <vt:lpstr>Models for Tenant Engagement in  Building Maintenance and Safety Efficiency North, Social Value Group</vt:lpstr>
      <vt:lpstr>Policy Environment – Recent Actions</vt:lpstr>
      <vt:lpstr>The Charter for Social Housing Residents  Social Housing White Paper </vt:lpstr>
      <vt:lpstr>Tenant Satisfaction Measures – to be confirmed</vt:lpstr>
      <vt:lpstr>Positives changes under lockdown</vt:lpstr>
      <vt:lpstr>The journey since Grenfell</vt:lpstr>
      <vt:lpstr>Building Safety Bill</vt:lpstr>
      <vt:lpstr>Housing Regulation </vt:lpstr>
      <vt:lpstr>Consumer Regulation – 4 standards (2012) https://www.gov.uk/guidance/regulatory-standards</vt:lpstr>
      <vt:lpstr>Tenant involvement and empowerment Standard</vt:lpstr>
      <vt:lpstr>Regulator of Social Housing’s (RSH)  Annual Consumer Regulation Review</vt:lpstr>
      <vt:lpstr>Tamar Housing Society Social Media, Repairs, Safety &amp; Wellbeing</vt:lpstr>
      <vt:lpstr>Tackling the Repair Backlog – entering Homes</vt:lpstr>
      <vt:lpstr> Customer Insight  Using lockdown to consider how we listen to, HEAR, learn from &amp; act on all feedback </vt:lpstr>
      <vt:lpstr>Measuring trust in us, as Landlords</vt:lpstr>
      <vt:lpstr>Customer Insight - how do we collect &amp; use customer information to understand:</vt:lpstr>
      <vt:lpstr>Preparing for changes with residents</vt:lpstr>
      <vt:lpstr>Examples of Activities &amp; Groups - now on-line</vt:lpstr>
      <vt:lpstr>Discussions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Chaplin</dc:creator>
  <cp:lastModifiedBy>YVONNE DAVIES</cp:lastModifiedBy>
  <cp:revision>33</cp:revision>
  <dcterms:created xsi:type="dcterms:W3CDTF">2021-02-28T13:42:07Z</dcterms:created>
  <dcterms:modified xsi:type="dcterms:W3CDTF">2021-03-03T21:48:00Z</dcterms:modified>
</cp:coreProperties>
</file>