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72" r:id="rId4"/>
    <p:sldId id="273" r:id="rId5"/>
    <p:sldId id="271" r:id="rId6"/>
    <p:sldId id="267" r:id="rId7"/>
    <p:sldId id="265" r:id="rId8"/>
    <p:sldId id="266" r:id="rId9"/>
    <p:sldId id="268" r:id="rId10"/>
    <p:sldId id="269" r:id="rId11"/>
    <p:sldId id="263" r:id="rId12"/>
    <p:sldId id="270" r:id="rId13"/>
    <p:sldId id="259" r:id="rId14"/>
    <p:sldId id="262"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ONNE DAVIES" initials="YD" lastIdx="1" clrIdx="0">
    <p:extLst>
      <p:ext uri="{19B8F6BF-5375-455C-9EA6-DF929625EA0E}">
        <p15:presenceInfo xmlns:p15="http://schemas.microsoft.com/office/powerpoint/2012/main" userId="260add77293c0f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365" autoAdjust="0"/>
  </p:normalViewPr>
  <p:slideViewPr>
    <p:cSldViewPr snapToGrid="0">
      <p:cViewPr varScale="1">
        <p:scale>
          <a:sx n="44" d="100"/>
          <a:sy n="44" d="100"/>
        </p:scale>
        <p:origin x="1526" y="14"/>
      </p:cViewPr>
      <p:guideLst/>
    </p:cSldViewPr>
  </p:slideViewPr>
  <p:notesTextViewPr>
    <p:cViewPr>
      <p:scale>
        <a:sx n="1" d="1"/>
        <a:sy n="1" d="1"/>
      </p:scale>
      <p:origin x="0" y="0"/>
    </p:cViewPr>
  </p:notesTextViewPr>
  <p:sorterViewPr>
    <p:cViewPr>
      <p:scale>
        <a:sx n="100" d="100"/>
        <a:sy n="100" d="100"/>
      </p:scale>
      <p:origin x="0" y="-3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54F10D-063B-431F-9A1C-30D20C1A473E}" type="datetimeFigureOut">
              <a:rPr lang="en-GB" smtClean="0"/>
              <a:t>03/03/2021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0A9496-89B1-4E7D-B959-DA85FE321221}" type="slidenum">
              <a:rPr lang="en-GB" smtClean="0"/>
              <a:t>‹#›</a:t>
            </a:fld>
            <a:endParaRPr lang="en-GB" dirty="0"/>
          </a:p>
        </p:txBody>
      </p:sp>
    </p:spTree>
    <p:extLst>
      <p:ext uri="{BB962C8B-B14F-4D97-AF65-F5344CB8AC3E}">
        <p14:creationId xmlns:p14="http://schemas.microsoft.com/office/powerpoint/2010/main" val="186434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digital genie is out of the bottle now and wont go back in “Nick Atkin”</a:t>
            </a:r>
          </a:p>
          <a:p>
            <a:r>
              <a:rPr lang="en-GB" dirty="0"/>
              <a:t>More and better ways to engage</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a:t>
            </a:fld>
            <a:endParaRPr lang="en-GB" dirty="0"/>
          </a:p>
        </p:txBody>
      </p:sp>
    </p:spTree>
    <p:extLst>
      <p:ext uri="{BB962C8B-B14F-4D97-AF65-F5344CB8AC3E}">
        <p14:creationId xmlns:p14="http://schemas.microsoft.com/office/powerpoint/2010/main" val="222995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many unknown changes happen each day in our households</a:t>
            </a:r>
          </a:p>
          <a:p>
            <a:r>
              <a:rPr lang="en-GB" b="1" dirty="0"/>
              <a:t>Crossover data - GDPR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date with the fire brigade</a:t>
            </a:r>
          </a:p>
          <a:p>
            <a:r>
              <a:rPr lang="en-GB" dirty="0"/>
              <a:t>Mental health changes – could that mean its harder to access for gas servicing?</a:t>
            </a:r>
          </a:p>
        </p:txBody>
      </p:sp>
      <p:sp>
        <p:nvSpPr>
          <p:cNvPr id="4" name="Slide Number Placeholder 3"/>
          <p:cNvSpPr>
            <a:spLocks noGrp="1"/>
          </p:cNvSpPr>
          <p:nvPr>
            <p:ph type="sldNum" sz="quarter" idx="5"/>
          </p:nvPr>
        </p:nvSpPr>
        <p:spPr/>
        <p:txBody>
          <a:bodyPr/>
          <a:lstStyle/>
          <a:p>
            <a:fld id="{940A9496-89B1-4E7D-B959-DA85FE321221}" type="slidenum">
              <a:rPr lang="en-GB" smtClean="0"/>
              <a:t>10</a:t>
            </a:fld>
            <a:endParaRPr lang="en-GB" dirty="0"/>
          </a:p>
        </p:txBody>
      </p:sp>
    </p:spTree>
    <p:extLst>
      <p:ext uri="{BB962C8B-B14F-4D97-AF65-F5344CB8AC3E}">
        <p14:creationId xmlns:p14="http://schemas.microsoft.com/office/powerpoint/2010/main" val="153330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11</a:t>
            </a:fld>
            <a:endParaRPr lang="en-GB" dirty="0"/>
          </a:p>
        </p:txBody>
      </p:sp>
    </p:spTree>
    <p:extLst>
      <p:ext uri="{BB962C8B-B14F-4D97-AF65-F5344CB8AC3E}">
        <p14:creationId xmlns:p14="http://schemas.microsoft.com/office/powerpoint/2010/main" val="58915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Out of Harms way DR Craig Gurney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addition </a:t>
            </a:r>
            <a:r>
              <a:rPr lang="en-GB" dirty="0"/>
              <a:t>to DV, the home is the place for suicide, overeating, coercion, sedentary behaviour and injuries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Post traumatic symptoms or lock ups of over 10 days</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12</a:t>
            </a:fld>
            <a:endParaRPr lang="en-GB" dirty="0"/>
          </a:p>
        </p:txBody>
      </p:sp>
    </p:spTree>
    <p:extLst>
      <p:ext uri="{BB962C8B-B14F-4D97-AF65-F5344CB8AC3E}">
        <p14:creationId xmlns:p14="http://schemas.microsoft.com/office/powerpoint/2010/main" val="156243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13</a:t>
            </a:fld>
            <a:endParaRPr lang="en-GB" dirty="0"/>
          </a:p>
        </p:txBody>
      </p:sp>
    </p:spTree>
    <p:extLst>
      <p:ext uri="{BB962C8B-B14F-4D97-AF65-F5344CB8AC3E}">
        <p14:creationId xmlns:p14="http://schemas.microsoft.com/office/powerpoint/2010/main" val="43730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14</a:t>
            </a:fld>
            <a:endParaRPr lang="en-GB" dirty="0"/>
          </a:p>
        </p:txBody>
      </p:sp>
    </p:spTree>
    <p:extLst>
      <p:ext uri="{BB962C8B-B14F-4D97-AF65-F5344CB8AC3E}">
        <p14:creationId xmlns:p14="http://schemas.microsoft.com/office/powerpoint/2010/main" val="101853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Job losses, financial hardship, evictions bans, mortgage moratoriums, welfare giveaways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expect many studies in the months and years to come relating to Homelessness, PPE and death rates in care and sheltered homes, impact of overcrowding and no open air space and the BAME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Positives of Housing First homeless into Hotels and managed accommodation – 76 people – 97% success rate</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2</a:t>
            </a:fld>
            <a:endParaRPr lang="en-GB" dirty="0"/>
          </a:p>
        </p:txBody>
      </p:sp>
    </p:spTree>
    <p:extLst>
      <p:ext uri="{BB962C8B-B14F-4D97-AF65-F5344CB8AC3E}">
        <p14:creationId xmlns:p14="http://schemas.microsoft.com/office/powerpoint/2010/main" val="182184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Staff at </a:t>
            </a:r>
            <a:r>
              <a:rPr lang="en-GB" b="1" dirty="0"/>
              <a:t>Orbit</a:t>
            </a:r>
            <a:r>
              <a:rPr lang="en-GB" dirty="0"/>
              <a:t> helping other employees with new home schooling – activity packs, Maths and English to recipes – employee app and mental health champions, s</a:t>
            </a:r>
            <a:r>
              <a:rPr lang="en-GB" sz="1200" dirty="0"/>
              <a:t>lots for office IT support and PPE pick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Your Housing: </a:t>
            </a:r>
            <a:r>
              <a:rPr lang="en-GB" sz="1200" dirty="0"/>
              <a:t>Lunchtime quizzes chat and drink on Friday nights – some staff do not wish return but many do and no furlough – with staff taking on additional duties for the work they cannot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b="1" dirty="0"/>
          </a:p>
          <a:p>
            <a:r>
              <a:rPr lang="en-GB" b="1" dirty="0"/>
              <a:t>Advanced</a:t>
            </a:r>
            <a:r>
              <a:rPr lang="en-GB" dirty="0"/>
              <a:t> </a:t>
            </a:r>
          </a:p>
          <a:p>
            <a:r>
              <a:rPr lang="en-GB" dirty="0"/>
              <a:t>163 landlords ¾ from HAs and the rest ALMOs and Councils</a:t>
            </a:r>
          </a:p>
          <a:p>
            <a:pPr marL="171450" indent="-171450">
              <a:buFont typeface="Arial" panose="020B0604020202020204" pitchFamily="34" charset="0"/>
              <a:buChar char="•"/>
            </a:pPr>
            <a:r>
              <a:rPr lang="en-GB" dirty="0"/>
              <a:t>60% say it will change he way we work for ever</a:t>
            </a:r>
          </a:p>
          <a:p>
            <a:pPr marL="171450" indent="-171450">
              <a:buFont typeface="Arial" panose="020B0604020202020204" pitchFamily="34" charset="0"/>
              <a:buChar char="•"/>
            </a:pPr>
            <a:r>
              <a:rPr lang="en-GB" dirty="0"/>
              <a:t>63% can already report repairs on line</a:t>
            </a:r>
          </a:p>
          <a:p>
            <a:pPr marL="171450" indent="-171450">
              <a:buFont typeface="Arial" panose="020B0604020202020204" pitchFamily="34" charset="0"/>
              <a:buChar char="•"/>
            </a:pPr>
            <a:r>
              <a:rPr lang="en-GB" dirty="0"/>
              <a:t>30% can book visits on line</a:t>
            </a:r>
          </a:p>
          <a:p>
            <a:pPr marL="171450" indent="-171450">
              <a:buFont typeface="Arial" panose="020B0604020202020204" pitchFamily="34" charset="0"/>
              <a:buChar char="•"/>
            </a:pPr>
            <a:r>
              <a:rPr lang="en-GB" dirty="0"/>
              <a:t>25% able to reschedule repairs online</a:t>
            </a:r>
          </a:p>
          <a:p>
            <a:pPr marL="0" indent="0">
              <a:buFont typeface="Arial" panose="020B0604020202020204" pitchFamily="34" charset="0"/>
              <a:buNone/>
            </a:pPr>
            <a:r>
              <a:rPr lang="en-GB" dirty="0"/>
              <a:t>Consultation over merger a challenge</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3</a:t>
            </a:fld>
            <a:endParaRPr lang="en-GB" dirty="0"/>
          </a:p>
        </p:txBody>
      </p:sp>
    </p:spTree>
    <p:extLst>
      <p:ext uri="{BB962C8B-B14F-4D97-AF65-F5344CB8AC3E}">
        <p14:creationId xmlns:p14="http://schemas.microsoft.com/office/powerpoint/2010/main" val="89389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Inside Housing survey Oct/Nov 20</a:t>
            </a:r>
          </a:p>
          <a:p>
            <a:r>
              <a:rPr lang="en-GB" dirty="0"/>
              <a:t>18.6% closed some offices with 26% undecided: 76.7% expect changes in working practices to be permanent</a:t>
            </a:r>
          </a:p>
          <a:p>
            <a:r>
              <a:rPr lang="en-GB" dirty="0"/>
              <a:t>43 responses</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4</a:t>
            </a:fld>
            <a:endParaRPr lang="en-GB" dirty="0"/>
          </a:p>
        </p:txBody>
      </p:sp>
    </p:spTree>
    <p:extLst>
      <p:ext uri="{BB962C8B-B14F-4D97-AF65-F5344CB8AC3E}">
        <p14:creationId xmlns:p14="http://schemas.microsoft.com/office/powerpoint/2010/main" val="199380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Carers Uk Survey - </a:t>
            </a:r>
            <a:r>
              <a:rPr lang="en-GB" sz="1200" b="0" dirty="0"/>
              <a:t>70% carers providing more care, 35% because services closed</a:t>
            </a:r>
          </a:p>
          <a:p>
            <a:r>
              <a:rPr lang="en-GB" b="1" dirty="0"/>
              <a:t>Age Uk -</a:t>
            </a:r>
            <a:r>
              <a:rPr lang="en-GB" b="0" dirty="0"/>
              <a:t>2 million households over 55 by 2025/6 (a 49% increase in the last 2 years)</a:t>
            </a:r>
          </a:p>
          <a:p>
            <a:pPr marL="0" indent="0">
              <a:buFont typeface="Arial" panose="020B0604020202020204" pitchFamily="34" charset="0"/>
              <a:buNone/>
            </a:pPr>
            <a:r>
              <a:rPr lang="en-GB" b="1" dirty="0"/>
              <a:t>English Govt statistics -</a:t>
            </a:r>
            <a:r>
              <a:rPr lang="en-GB" dirty="0"/>
              <a:t>27% of social housing tenants are over 65, compared with 18% of all tenures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Qlinker Allocations</a:t>
            </a:r>
          </a:p>
          <a:p>
            <a:pPr marL="0" indent="0">
              <a:buFont typeface="Arial" panose="020B0604020202020204" pitchFamily="34" charset="0"/>
              <a:buNone/>
            </a:pPr>
            <a:r>
              <a:rPr lang="en-GB" b="0" dirty="0"/>
              <a:t>5 mins, not 6 days and mountains of paperwork</a:t>
            </a:r>
          </a:p>
          <a:p>
            <a:pPr marL="0" indent="0">
              <a:buFont typeface="Arial" panose="020B0604020202020204" pitchFamily="34" charset="0"/>
              <a:buNone/>
            </a:pPr>
            <a:r>
              <a:rPr lang="en-GB" dirty="0"/>
              <a:t>Offer by downloading an app</a:t>
            </a:r>
          </a:p>
          <a:p>
            <a:pPr marL="0" indent="0">
              <a:buFont typeface="Arial" panose="020B0604020202020204" pitchFamily="34" charset="0"/>
              <a:buNone/>
            </a:pPr>
            <a:r>
              <a:rPr lang="en-GB" dirty="0"/>
              <a:t>Renters passport – access to systems – lazy kept asking if she needed to sign a tenancy agreement</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5</a:t>
            </a:fld>
            <a:endParaRPr lang="en-GB" dirty="0"/>
          </a:p>
        </p:txBody>
      </p:sp>
    </p:spTree>
    <p:extLst>
      <p:ext uri="{BB962C8B-B14F-4D97-AF65-F5344CB8AC3E}">
        <p14:creationId xmlns:p14="http://schemas.microsoft.com/office/powerpoint/2010/main" val="126610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6</a:t>
            </a:fld>
            <a:endParaRPr lang="en-GB" dirty="0"/>
          </a:p>
        </p:txBody>
      </p:sp>
    </p:spTree>
    <p:extLst>
      <p:ext uri="{BB962C8B-B14F-4D97-AF65-F5344CB8AC3E}">
        <p14:creationId xmlns:p14="http://schemas.microsoft.com/office/powerpoint/2010/main" val="132454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great example of a small org doing big things because it understood how to engage with residents. when they call, they don’t go to contact centre – they go straight through to the team</a:t>
            </a:r>
          </a:p>
        </p:txBody>
      </p:sp>
      <p:sp>
        <p:nvSpPr>
          <p:cNvPr id="4" name="Slide Number Placeholder 3"/>
          <p:cNvSpPr>
            <a:spLocks noGrp="1"/>
          </p:cNvSpPr>
          <p:nvPr>
            <p:ph type="sldNum" sz="quarter" idx="5"/>
          </p:nvPr>
        </p:nvSpPr>
        <p:spPr/>
        <p:txBody>
          <a:bodyPr/>
          <a:lstStyle/>
          <a:p>
            <a:fld id="{940A9496-89B1-4E7D-B959-DA85FE321221}" type="slidenum">
              <a:rPr lang="en-GB" smtClean="0"/>
              <a:t>7</a:t>
            </a:fld>
            <a:endParaRPr lang="en-GB" dirty="0"/>
          </a:p>
        </p:txBody>
      </p:sp>
    </p:spTree>
    <p:extLst>
      <p:ext uri="{BB962C8B-B14F-4D97-AF65-F5344CB8AC3E}">
        <p14:creationId xmlns:p14="http://schemas.microsoft.com/office/powerpoint/2010/main" val="70230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Michael Wright Aico</a:t>
            </a:r>
          </a:p>
          <a:p>
            <a:r>
              <a:rPr lang="en-GB" b="1" dirty="0"/>
              <a:t>5000 renters</a:t>
            </a:r>
          </a:p>
          <a:p>
            <a:r>
              <a:rPr lang="en-GB" dirty="0"/>
              <a:t>25% of private rents housing more difficult – rents compared to 13% in social housing </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8</a:t>
            </a:fld>
            <a:endParaRPr lang="en-GB" dirty="0"/>
          </a:p>
        </p:txBody>
      </p:sp>
    </p:spTree>
    <p:extLst>
      <p:ext uri="{BB962C8B-B14F-4D97-AF65-F5344CB8AC3E}">
        <p14:creationId xmlns:p14="http://schemas.microsoft.com/office/powerpoint/2010/main" val="34811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your questions right</a:t>
            </a:r>
          </a:p>
          <a:p>
            <a:r>
              <a:rPr lang="en-GB" dirty="0"/>
              <a:t>Say why you are asking</a:t>
            </a:r>
          </a:p>
          <a:p>
            <a:r>
              <a:rPr lang="en-GB" dirty="0"/>
              <a:t>Make it easy to engage</a:t>
            </a:r>
          </a:p>
          <a:p>
            <a:r>
              <a:rPr lang="en-GB" dirty="0"/>
              <a:t>Easy to process and gather all views</a:t>
            </a:r>
          </a:p>
          <a:p>
            <a:r>
              <a:rPr lang="en-GB" dirty="0"/>
              <a:t>Easy to reflect</a:t>
            </a:r>
          </a:p>
          <a:p>
            <a:r>
              <a:rPr lang="en-GB" dirty="0"/>
              <a:t>Ensuring you get actionable insights</a:t>
            </a:r>
          </a:p>
          <a:p>
            <a:r>
              <a:rPr lang="en-GB" dirty="0"/>
              <a:t>Embedding digital and testing the number of options for insight that way</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9</a:t>
            </a:fld>
            <a:endParaRPr lang="en-GB" dirty="0"/>
          </a:p>
        </p:txBody>
      </p:sp>
    </p:spTree>
    <p:extLst>
      <p:ext uri="{BB962C8B-B14F-4D97-AF65-F5344CB8AC3E}">
        <p14:creationId xmlns:p14="http://schemas.microsoft.com/office/powerpoint/2010/main" val="1592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E1A7-4AF1-4910-B0C6-F3E21C7D8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1DF470-5864-4BB9-A904-358E3789C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FEC452-D5F8-403D-8600-7513BD9317E7}"/>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6B4AF632-42BC-459D-9B40-B34D2406B6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15234C-D83D-498D-AB6A-552CB4E982C4}"/>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113352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4E03-ED4B-4506-B24E-36FA4E9892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F0904-7E4A-4688-B811-AC09E0DC9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72EF71-9E8B-4540-BA3C-4635C54AF7FB}"/>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A0CE70E5-2BF0-4789-BFD1-5F2C141E18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DA9F30-C7B8-4E96-B30F-56498E2A929D}"/>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401826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17DEC-5DFC-4FF9-8577-508E56BFA7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AF71D7-BCF1-4F92-935E-F904C47952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6417BB-E2E9-46D5-B9B0-F6B4435CD329}"/>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BBFFE99B-8D1D-4537-B5A9-4F8F1ED22C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72BAF0-A113-4B6B-B272-7AA86CF9A5A5}"/>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49650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CDA6-3D57-4D2C-9DAA-6558A34DCA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C1B5D6-4D2D-4636-888D-B9399CA04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849C7-367E-49EE-9E57-4F04D81F323D}"/>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2CE1E67F-0D8C-4C13-B76F-319F873A1B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979BEA-3CE5-4BA1-AC6C-C4EFAB5C401E}"/>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33915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F5B-801C-4CEF-AEDB-260C0284D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033477-82C4-4638-B8E6-A46038969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6E9DD-21D7-46E6-B49D-74B51E9B22C1}"/>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E86D1FF4-699E-4601-9473-8C8901EC9D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15C381-F9E5-44F3-BB0D-1E9664573DBF}"/>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43628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54F7-AB1A-411F-BB55-9777C36E61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2678AF-17BB-41A4-9BC8-DFE34DB33E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80BE31-9195-4C64-AC9F-9798A06A9B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3139D7-D2B6-40D1-A1F4-0348953FF4A3}"/>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6" name="Footer Placeholder 5">
            <a:extLst>
              <a:ext uri="{FF2B5EF4-FFF2-40B4-BE49-F238E27FC236}">
                <a16:creationId xmlns:a16="http://schemas.microsoft.com/office/drawing/2014/main" id="{43ED202D-0536-4126-AAFE-419114F660F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A71F9D-DDF6-4F89-A3BB-A69343164247}"/>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58087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509F-D460-4EC6-9CC3-FD689F1820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7C4531-C7E8-4ADA-87DD-0EA46C728C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55259-53B9-4728-9688-1EDBD3252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FBB491-4F65-41B8-A729-483D31EDD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E278C-D5D9-4073-AF5F-DA98CE02C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611730-2F80-469F-BA8D-EB32280B172E}"/>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8" name="Footer Placeholder 7">
            <a:extLst>
              <a:ext uri="{FF2B5EF4-FFF2-40B4-BE49-F238E27FC236}">
                <a16:creationId xmlns:a16="http://schemas.microsoft.com/office/drawing/2014/main" id="{15CAF880-8E81-49D6-B74D-4CB472344E3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43D7B20-3F06-46FA-BAC2-3471EBD762D6}"/>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289597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0DC0-7285-40FF-9771-5BC0C25866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17290B-C459-4E76-862E-ACEB19011A76}"/>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4" name="Footer Placeholder 3">
            <a:extLst>
              <a:ext uri="{FF2B5EF4-FFF2-40B4-BE49-F238E27FC236}">
                <a16:creationId xmlns:a16="http://schemas.microsoft.com/office/drawing/2014/main" id="{C9E058D6-F68D-48EE-9E69-ABA974A9AE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A431AAD-3ADF-408A-AD33-63D953EA5EE4}"/>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34973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6077A-3813-4C6A-A858-B7F93DE9A3FC}"/>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3" name="Footer Placeholder 2">
            <a:extLst>
              <a:ext uri="{FF2B5EF4-FFF2-40B4-BE49-F238E27FC236}">
                <a16:creationId xmlns:a16="http://schemas.microsoft.com/office/drawing/2014/main" id="{E1DCB6EF-CD42-4FE3-951E-C3F68D06C60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69BD825-726A-420D-9EB4-4D8A27BA8B5C}"/>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320225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162A-4D41-4DA8-9B88-1D60F511C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DC662A-077A-4BE1-BD76-CE01308C4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529683-6BC0-497A-A02C-146633B1B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12D7D-2F4F-4AF5-A825-B188E4D2265D}"/>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6" name="Footer Placeholder 5">
            <a:extLst>
              <a:ext uri="{FF2B5EF4-FFF2-40B4-BE49-F238E27FC236}">
                <a16:creationId xmlns:a16="http://schemas.microsoft.com/office/drawing/2014/main" id="{177CD22C-BB23-4097-8704-2D05716F18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F9A9C0-2048-4C16-AAC8-151F681CCE90}"/>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359690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36DA-785A-4DF6-A61B-EEB686501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30BFBB-D5EB-4F29-BEF5-C00ACDDD1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0939AF0-9D6E-4031-BD0C-E871D0DBE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AC36F-C7E2-48AE-B512-09E324DAEF63}"/>
              </a:ext>
            </a:extLst>
          </p:cNvPr>
          <p:cNvSpPr>
            <a:spLocks noGrp="1"/>
          </p:cNvSpPr>
          <p:nvPr>
            <p:ph type="dt" sz="half" idx="10"/>
          </p:nvPr>
        </p:nvSpPr>
        <p:spPr/>
        <p:txBody>
          <a:bodyPr/>
          <a:lstStyle/>
          <a:p>
            <a:fld id="{FFF459FC-8509-46EE-8972-0108E8DF7241}" type="datetimeFigureOut">
              <a:rPr lang="en-GB" smtClean="0"/>
              <a:t>03/03/2021</a:t>
            </a:fld>
            <a:endParaRPr lang="en-GB" dirty="0"/>
          </a:p>
        </p:txBody>
      </p:sp>
      <p:sp>
        <p:nvSpPr>
          <p:cNvPr id="6" name="Footer Placeholder 5">
            <a:extLst>
              <a:ext uri="{FF2B5EF4-FFF2-40B4-BE49-F238E27FC236}">
                <a16:creationId xmlns:a16="http://schemas.microsoft.com/office/drawing/2014/main" id="{ADE67B7E-BFBA-4BF0-826D-E16D32B21C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B38766-21E5-423F-A898-A44BB2DB39D7}"/>
              </a:ext>
            </a:extLst>
          </p:cNvPr>
          <p:cNvSpPr>
            <a:spLocks noGrp="1"/>
          </p:cNvSpPr>
          <p:nvPr>
            <p:ph type="sldNum" sz="quarter" idx="12"/>
          </p:nvPr>
        </p:nvSpPr>
        <p:spPr/>
        <p:txBody>
          <a:bodyPr/>
          <a:lstStyle/>
          <a:p>
            <a:fld id="{C8680D34-0463-4CC0-8343-7C7760FF3627}" type="slidenum">
              <a:rPr lang="en-GB" smtClean="0"/>
              <a:t>‹#›</a:t>
            </a:fld>
            <a:endParaRPr lang="en-GB" dirty="0"/>
          </a:p>
        </p:txBody>
      </p:sp>
    </p:spTree>
    <p:extLst>
      <p:ext uri="{BB962C8B-B14F-4D97-AF65-F5344CB8AC3E}">
        <p14:creationId xmlns:p14="http://schemas.microsoft.com/office/powerpoint/2010/main" val="227541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8B54-AC6E-4CF2-BC32-7FA3EFED1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743739-D1F3-4731-B1D0-A352BE1D6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3E31B4-F4B6-4BF9-B9E3-765AB3B80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459FC-8509-46EE-8972-0108E8DF7241}" type="datetimeFigureOut">
              <a:rPr lang="en-GB" smtClean="0"/>
              <a:t>03/03/2021</a:t>
            </a:fld>
            <a:endParaRPr lang="en-GB" dirty="0"/>
          </a:p>
        </p:txBody>
      </p:sp>
      <p:sp>
        <p:nvSpPr>
          <p:cNvPr id="5" name="Footer Placeholder 4">
            <a:extLst>
              <a:ext uri="{FF2B5EF4-FFF2-40B4-BE49-F238E27FC236}">
                <a16:creationId xmlns:a16="http://schemas.microsoft.com/office/drawing/2014/main" id="{456D23C1-1393-4D3F-A0F9-4DE4D6680B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3B988C4-17CC-40B2-8A42-19688C9FD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80D34-0463-4CC0-8343-7C7760FF3627}" type="slidenum">
              <a:rPr lang="en-GB" smtClean="0"/>
              <a:t>‹#›</a:t>
            </a:fld>
            <a:endParaRPr lang="en-GB" dirty="0"/>
          </a:p>
        </p:txBody>
      </p:sp>
    </p:spTree>
    <p:extLst>
      <p:ext uri="{BB962C8B-B14F-4D97-AF65-F5344CB8AC3E}">
        <p14:creationId xmlns:p14="http://schemas.microsoft.com/office/powerpoint/2010/main" val="38156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ipkitten.blogspot.com/2011/11/unified-patent-court-requires-more.html" TargetMode="External"/><Relationship Id="rId5" Type="http://schemas.openxmlformats.org/officeDocument/2006/relationships/image" Target="../media/image2.gi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esheninger.blogspot.com/2017/04/the-significance-of-trus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ateway2engagement.co.uk/" TargetMode="External"/><Relationship Id="rId7" Type="http://schemas.openxmlformats.org/officeDocument/2006/relationships/hyperlink" Target="http://ipkitten.blogspot.com/2011/11/unified-patent-court-requires-mor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jpg"/><Relationship Id="rId4" Type="http://schemas.openxmlformats.org/officeDocument/2006/relationships/hyperlink" Target="https://yourvoice.leeds.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embley.blogontheblock.com/2014/12/wembley-theat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hcpl.net/category/tags/job-search"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expatjane.blogspot.com/2010/09/questions-about-living-and-working-i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tantoslivrostaopoucotempo.blogspot.com/2018/02/resolucoes-para-201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thinkteachdo.wordpress.com/2019/10/22/the-pros-and-cons-of-online-participatory-cultu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outnumberedonline.com/2011_03_01_archiv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picserver.org/s/suppor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newsliteracymatters.com/2020/03/31/a-social-media-pandemi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www.peoplematters.in/article/technology/innovations-in-digital-hr-1505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pngall.com/fire-safety-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blogclarity.com/use-your-vo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3733-7FC4-4DEE-B227-F53CC7A7FB22}"/>
              </a:ext>
            </a:extLst>
          </p:cNvPr>
          <p:cNvSpPr>
            <a:spLocks noGrp="1"/>
          </p:cNvSpPr>
          <p:nvPr>
            <p:ph type="ctrTitle"/>
          </p:nvPr>
        </p:nvSpPr>
        <p:spPr>
          <a:xfrm>
            <a:off x="1524000" y="252413"/>
            <a:ext cx="9144000" cy="2586581"/>
          </a:xfrm>
        </p:spPr>
        <p:txBody>
          <a:bodyPr>
            <a:normAutofit/>
          </a:bodyPr>
          <a:lstStyle/>
          <a:p>
            <a:r>
              <a:rPr lang="en-GB" b="1" dirty="0">
                <a:solidFill>
                  <a:srgbClr val="7030A0"/>
                </a:solidFill>
              </a:rPr>
              <a:t>Engagement Changes…</a:t>
            </a:r>
            <a:br>
              <a:rPr lang="en-GB" b="1" dirty="0">
                <a:solidFill>
                  <a:srgbClr val="7030A0"/>
                </a:solidFill>
              </a:rPr>
            </a:br>
            <a:r>
              <a:rPr lang="en-GB" b="1" dirty="0">
                <a:solidFill>
                  <a:srgbClr val="7030A0"/>
                </a:solidFill>
              </a:rPr>
              <a:t> 2020-21</a:t>
            </a:r>
          </a:p>
        </p:txBody>
      </p:sp>
      <p:sp>
        <p:nvSpPr>
          <p:cNvPr id="3" name="Subtitle 2">
            <a:extLst>
              <a:ext uri="{FF2B5EF4-FFF2-40B4-BE49-F238E27FC236}">
                <a16:creationId xmlns:a16="http://schemas.microsoft.com/office/drawing/2014/main" id="{BED4E75C-356B-45DF-8D1E-7C1ED3D35FB1}"/>
              </a:ext>
            </a:extLst>
          </p:cNvPr>
          <p:cNvSpPr>
            <a:spLocks noGrp="1"/>
          </p:cNvSpPr>
          <p:nvPr>
            <p:ph type="subTitle" idx="1"/>
          </p:nvPr>
        </p:nvSpPr>
        <p:spPr>
          <a:xfrm>
            <a:off x="1524000" y="3602037"/>
            <a:ext cx="9144000" cy="2784475"/>
          </a:xfrm>
        </p:spPr>
        <p:txBody>
          <a:bodyPr>
            <a:normAutofit fontScale="92500" lnSpcReduction="10000"/>
          </a:bodyPr>
          <a:lstStyle/>
          <a:p>
            <a:endParaRPr lang="en-GB" b="1" dirty="0">
              <a:solidFill>
                <a:srgbClr val="7030A0"/>
              </a:solidFill>
            </a:endParaRPr>
          </a:p>
          <a:p>
            <a:endParaRPr lang="en-GB" b="1" dirty="0">
              <a:solidFill>
                <a:srgbClr val="7030A0"/>
              </a:solidFill>
            </a:endParaRPr>
          </a:p>
          <a:p>
            <a:r>
              <a:rPr lang="en-GB" b="1" dirty="0"/>
              <a:t>Yvonne Davies</a:t>
            </a:r>
          </a:p>
          <a:p>
            <a:r>
              <a:rPr lang="en-GB" b="1" dirty="0"/>
              <a:t>Scrutiny and Empowerment Partners Limited</a:t>
            </a:r>
          </a:p>
          <a:p>
            <a:r>
              <a:rPr lang="en-GB" dirty="0">
                <a:hlinkClick r:id="rId3"/>
              </a:rPr>
              <a:t>yvonne@tenantadvisor.net</a:t>
            </a:r>
            <a:endParaRPr lang="en-GB" dirty="0"/>
          </a:p>
          <a:p>
            <a:r>
              <a:rPr lang="en-GB" dirty="0"/>
              <a:t>07867974659</a:t>
            </a:r>
          </a:p>
          <a:p>
            <a:r>
              <a:rPr lang="en-GB" b="1" dirty="0"/>
              <a:t>March 2021</a:t>
            </a:r>
          </a:p>
        </p:txBody>
      </p:sp>
      <p:pic>
        <p:nvPicPr>
          <p:cNvPr id="4" name="Picture 3">
            <a:extLst>
              <a:ext uri="{FF2B5EF4-FFF2-40B4-BE49-F238E27FC236}">
                <a16:creationId xmlns:a16="http://schemas.microsoft.com/office/drawing/2014/main" id="{2A0E2468-7704-440C-A33A-FE141B097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557" y="3140663"/>
            <a:ext cx="1534886" cy="729071"/>
          </a:xfrm>
          <a:prstGeom prst="rect">
            <a:avLst/>
          </a:prstGeom>
        </p:spPr>
      </p:pic>
      <p:pic>
        <p:nvPicPr>
          <p:cNvPr id="7" name="Picture 6">
            <a:extLst>
              <a:ext uri="{FF2B5EF4-FFF2-40B4-BE49-F238E27FC236}">
                <a16:creationId xmlns:a16="http://schemas.microsoft.com/office/drawing/2014/main" id="{158DBCA1-F4A8-40EB-B91E-D423070780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35045" y="159902"/>
            <a:ext cx="1660753" cy="1297574"/>
          </a:xfrm>
          <a:prstGeom prst="rect">
            <a:avLst/>
          </a:prstGeom>
        </p:spPr>
      </p:pic>
    </p:spTree>
    <p:extLst>
      <p:ext uri="{BB962C8B-B14F-4D97-AF65-F5344CB8AC3E}">
        <p14:creationId xmlns:p14="http://schemas.microsoft.com/office/powerpoint/2010/main" val="217992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2248-1BF7-4EE3-A09C-8C0DAE3E79BD}"/>
              </a:ext>
            </a:extLst>
          </p:cNvPr>
          <p:cNvSpPr>
            <a:spLocks noGrp="1"/>
          </p:cNvSpPr>
          <p:nvPr>
            <p:ph type="title"/>
          </p:nvPr>
        </p:nvSpPr>
        <p:spPr>
          <a:xfrm>
            <a:off x="838200" y="365125"/>
            <a:ext cx="8734425" cy="918347"/>
          </a:xfrm>
        </p:spPr>
        <p:txBody>
          <a:bodyPr/>
          <a:lstStyle/>
          <a:p>
            <a:r>
              <a:rPr lang="en-GB" b="1" dirty="0">
                <a:solidFill>
                  <a:srgbClr val="7030A0"/>
                </a:solidFill>
              </a:rPr>
              <a:t>Measuring trust in us, as Landlords</a:t>
            </a:r>
          </a:p>
        </p:txBody>
      </p:sp>
      <p:sp>
        <p:nvSpPr>
          <p:cNvPr id="3" name="Content Placeholder 2">
            <a:extLst>
              <a:ext uri="{FF2B5EF4-FFF2-40B4-BE49-F238E27FC236}">
                <a16:creationId xmlns:a16="http://schemas.microsoft.com/office/drawing/2014/main" id="{AA577733-040F-440C-8230-409D145AEB5A}"/>
              </a:ext>
            </a:extLst>
          </p:cNvPr>
          <p:cNvSpPr>
            <a:spLocks noGrp="1"/>
          </p:cNvSpPr>
          <p:nvPr>
            <p:ph idx="1"/>
          </p:nvPr>
        </p:nvSpPr>
        <p:spPr>
          <a:xfrm>
            <a:off x="838200" y="966651"/>
            <a:ext cx="10515600" cy="5526224"/>
          </a:xfrm>
        </p:spPr>
        <p:txBody>
          <a:bodyPr>
            <a:normAutofit fontScale="92500" lnSpcReduction="10000"/>
          </a:bodyPr>
          <a:lstStyle/>
          <a:p>
            <a:pPr marL="0" indent="0">
              <a:buNone/>
            </a:pPr>
            <a:endParaRPr lang="en-GB" sz="2400" b="1" dirty="0"/>
          </a:p>
          <a:p>
            <a:pPr marL="0" indent="0">
              <a:buNone/>
            </a:pPr>
            <a:r>
              <a:rPr lang="en-GB" sz="2400" b="1" dirty="0"/>
              <a:t>Customer Insight - how we c</a:t>
            </a:r>
            <a:r>
              <a:rPr lang="en-GB" sz="2400" b="1" dirty="0">
                <a:effectLst/>
                <a:latin typeface="Calibri" panose="020F0502020204030204" pitchFamily="34" charset="0"/>
                <a:ea typeface="Times New Roman" panose="02020603050405020304" pitchFamily="18" charset="0"/>
              </a:rPr>
              <a:t>ollect &amp; use customer information to understand:</a:t>
            </a:r>
          </a:p>
          <a:p>
            <a:r>
              <a:rPr lang="en-GB" sz="2400" dirty="0">
                <a:latin typeface="Calibri" panose="020F0502020204030204" pitchFamily="34" charset="0"/>
                <a:ea typeface="Times New Roman" panose="02020603050405020304" pitchFamily="18" charset="0"/>
              </a:rPr>
              <a:t>T</a:t>
            </a:r>
            <a:r>
              <a:rPr lang="en-GB" sz="2400" dirty="0">
                <a:effectLst/>
                <a:latin typeface="Calibri" panose="020F0502020204030204" pitchFamily="34" charset="0"/>
                <a:ea typeface="Times New Roman" panose="02020603050405020304" pitchFamily="18" charset="0"/>
              </a:rPr>
              <a:t>he standards of service that customers expect </a:t>
            </a:r>
          </a:p>
          <a:p>
            <a:r>
              <a:rPr lang="en-GB" sz="2400" dirty="0">
                <a:latin typeface="Calibri" panose="020F0502020204030204" pitchFamily="34" charset="0"/>
                <a:ea typeface="Times New Roman" panose="02020603050405020304" pitchFamily="18" charset="0"/>
              </a:rPr>
              <a:t>How we can fulfil those needs</a:t>
            </a:r>
          </a:p>
          <a:p>
            <a:r>
              <a:rPr lang="en-GB" sz="2400" dirty="0">
                <a:latin typeface="Calibri" panose="020F0502020204030204" pitchFamily="34" charset="0"/>
                <a:ea typeface="Times New Roman" panose="02020603050405020304" pitchFamily="18" charset="0"/>
              </a:rPr>
              <a:t>How </a:t>
            </a:r>
            <a:r>
              <a:rPr lang="en-GB" sz="2400" dirty="0">
                <a:effectLst/>
                <a:latin typeface="Calibri" panose="020F0502020204030204" pitchFamily="34" charset="0"/>
                <a:ea typeface="Times New Roman" panose="02020603050405020304" pitchFamily="18" charset="0"/>
              </a:rPr>
              <a:t>staff &amp; contractors providing services on behalf</a:t>
            </a:r>
            <a:r>
              <a:rPr lang="en-GB" sz="2400" dirty="0">
                <a:latin typeface="Calibri" panose="020F0502020204030204" pitchFamily="34" charset="0"/>
                <a:ea typeface="Times New Roman" panose="02020603050405020304" pitchFamily="18" charset="0"/>
              </a:rPr>
              <a:t> of landlords understand how to maximise customer satisfaction</a:t>
            </a:r>
          </a:p>
          <a:p>
            <a:pPr marL="0" indent="0">
              <a:buNone/>
            </a:pP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Network Housing Association – Local Panels – resident led trust indicator:</a:t>
            </a:r>
          </a:p>
          <a:p>
            <a:r>
              <a:rPr lang="en-GB" sz="2400" dirty="0">
                <a:latin typeface="Calibri" panose="020F0502020204030204" pitchFamily="34" charset="0"/>
                <a:ea typeface="Times New Roman" panose="02020603050405020304" pitchFamily="18" charset="0"/>
                <a:cs typeface="Times New Roman" panose="02020603050405020304" pitchFamily="18" charset="0"/>
              </a:rPr>
              <a:t>Q</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uick &amp; effective repairs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Ocado – </a:t>
            </a:r>
            <a:r>
              <a:rPr lang="en-GB"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consistent delivery over a long period of time</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Transactional data, effective communication &amp; transparency of decision making</a:t>
            </a:r>
          </a:p>
          <a:p>
            <a:r>
              <a:rPr lang="en-GB" sz="2400" dirty="0">
                <a:latin typeface="Calibri" panose="020F0502020204030204" pitchFamily="34" charset="0"/>
                <a:ea typeface="Times New Roman" panose="02020603050405020304" pitchFamily="18" charset="0"/>
                <a:cs typeface="Times New Roman" panose="02020603050405020304" pitchFamily="18" charset="0"/>
              </a:rPr>
              <a:t>Meeting people &amp; engaging in those responsive to delivery</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Network Score trust on </a:t>
            </a:r>
            <a:r>
              <a:rPr lang="en-GB"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r</a:t>
            </a:r>
            <a:r>
              <a:rPr lang="en-GB"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esident views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(Trust survey question to 1200 representative residents each year) </a:t>
            </a:r>
            <a:r>
              <a:rPr lang="en-GB"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&amp; operational measures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(right first time repairs, calls answered &amp; dealing with complaints on time)</a:t>
            </a:r>
          </a:p>
          <a:p>
            <a:pPr marL="0" indent="0">
              <a:buNone/>
            </a:pPr>
            <a:endParaRPr lang="en-GB" dirty="0"/>
          </a:p>
        </p:txBody>
      </p:sp>
      <p:pic>
        <p:nvPicPr>
          <p:cNvPr id="6" name="Picture 5">
            <a:extLst>
              <a:ext uri="{FF2B5EF4-FFF2-40B4-BE49-F238E27FC236}">
                <a16:creationId xmlns:a16="http://schemas.microsoft.com/office/drawing/2014/main" id="{A5249A05-AEF8-4110-B1D7-D695A2CACE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21636" y="121041"/>
            <a:ext cx="2214154" cy="1162431"/>
          </a:xfrm>
          <a:prstGeom prst="rect">
            <a:avLst/>
          </a:prstGeom>
        </p:spPr>
      </p:pic>
      <p:pic>
        <p:nvPicPr>
          <p:cNvPr id="8" name="Picture 7">
            <a:extLst>
              <a:ext uri="{FF2B5EF4-FFF2-40B4-BE49-F238E27FC236}">
                <a16:creationId xmlns:a16="http://schemas.microsoft.com/office/drawing/2014/main" id="{E6EC7563-F461-4F69-8AD1-90ED0C544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39369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AFF6-CD58-4DDC-96B6-63831427479E}"/>
              </a:ext>
            </a:extLst>
          </p:cNvPr>
          <p:cNvSpPr>
            <a:spLocks noGrp="1"/>
          </p:cNvSpPr>
          <p:nvPr>
            <p:ph type="title"/>
          </p:nvPr>
        </p:nvSpPr>
        <p:spPr/>
        <p:txBody>
          <a:bodyPr>
            <a:normAutofit/>
          </a:bodyPr>
          <a:lstStyle/>
          <a:p>
            <a:r>
              <a:rPr lang="en-GB" sz="3600" b="1" dirty="0">
                <a:solidFill>
                  <a:srgbClr val="7030A0"/>
                </a:solidFill>
                <a:latin typeface="+mn-lt"/>
              </a:rPr>
              <a:t>Artificial Intelligence – Engagement HQ  - Your Voice</a:t>
            </a:r>
          </a:p>
        </p:txBody>
      </p:sp>
      <p:sp>
        <p:nvSpPr>
          <p:cNvPr id="3" name="Content Placeholder 2">
            <a:extLst>
              <a:ext uri="{FF2B5EF4-FFF2-40B4-BE49-F238E27FC236}">
                <a16:creationId xmlns:a16="http://schemas.microsoft.com/office/drawing/2014/main" id="{64E40BBB-55CB-4100-8579-EC841D993124}"/>
              </a:ext>
            </a:extLst>
          </p:cNvPr>
          <p:cNvSpPr>
            <a:spLocks noGrp="1"/>
          </p:cNvSpPr>
          <p:nvPr>
            <p:ph idx="1"/>
          </p:nvPr>
        </p:nvSpPr>
        <p:spPr>
          <a:xfrm>
            <a:off x="838200" y="1343608"/>
            <a:ext cx="10515600" cy="5244279"/>
          </a:xfrm>
        </p:spPr>
        <p:txBody>
          <a:bodyPr>
            <a:normAutofit fontScale="92500" lnSpcReduction="10000"/>
          </a:bodyPr>
          <a:lstStyle/>
          <a:p>
            <a:r>
              <a:rPr lang="en-GB" dirty="0"/>
              <a:t>Encouraging comments from those who are not currently engaged</a:t>
            </a:r>
          </a:p>
          <a:p>
            <a:r>
              <a:rPr lang="en-GB" dirty="0"/>
              <a:t>On line forums – research &amp; discussions</a:t>
            </a:r>
          </a:p>
          <a:p>
            <a:r>
              <a:rPr lang="en-GB" dirty="0"/>
              <a:t>Pin drop – post it style notes on a Map to say what the issues are</a:t>
            </a:r>
          </a:p>
          <a:p>
            <a:r>
              <a:rPr lang="en-GB" dirty="0"/>
              <a:t>Story telling</a:t>
            </a:r>
          </a:p>
          <a:p>
            <a:r>
              <a:rPr lang="en-GB" dirty="0"/>
              <a:t>Quick polls &amp; surveys</a:t>
            </a:r>
          </a:p>
          <a:p>
            <a:r>
              <a:rPr lang="en-GB" dirty="0"/>
              <a:t>Producing reports &amp; newsfeeds to tenants</a:t>
            </a:r>
          </a:p>
          <a:p>
            <a:r>
              <a:rPr lang="en-GB" dirty="0"/>
              <a:t>Leaving the data &amp; information open for people to check back on progress</a:t>
            </a:r>
          </a:p>
          <a:p>
            <a:r>
              <a:rPr lang="en-GB" dirty="0"/>
              <a:t>Showing residents what will happen next in a timeline</a:t>
            </a:r>
          </a:p>
          <a:p>
            <a:r>
              <a:rPr lang="en-GB" dirty="0"/>
              <a:t>Moderated content 24/7</a:t>
            </a:r>
          </a:p>
          <a:p>
            <a:r>
              <a:rPr lang="en-GB" dirty="0"/>
              <a:t>IT which analyses key words &amp; produces bespoke reports</a:t>
            </a:r>
          </a:p>
          <a:p>
            <a:pPr marL="0" indent="0">
              <a:buNone/>
            </a:pPr>
            <a:r>
              <a:rPr lang="en-GB" sz="2600" b="1" u="sng" dirty="0">
                <a:solidFill>
                  <a:srgbClr val="7030A0"/>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Community Gateway </a:t>
            </a:r>
            <a:r>
              <a:rPr lang="en-GB" sz="26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https://www.gateway2engagement.co.uk/</a:t>
            </a:r>
            <a:endParaRPr lang="en-GB" sz="2600" dirty="0">
              <a:effectLst/>
              <a:latin typeface="Calibri" panose="020F0502020204030204" pitchFamily="34" charset="0"/>
              <a:ea typeface="Calibri" panose="020F0502020204030204" pitchFamily="34" charset="0"/>
            </a:endParaRPr>
          </a:p>
          <a:p>
            <a:pPr marL="0" indent="0">
              <a:buNone/>
            </a:pPr>
            <a:r>
              <a:rPr lang="en-GB" sz="2600" b="1" u="sng" dirty="0">
                <a:solidFill>
                  <a:srgbClr val="7030A0"/>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Leeds City Council</a:t>
            </a:r>
            <a:r>
              <a:rPr lang="en-GB" sz="2600" u="sng"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https://yourvoice.leeds.gov.uk/</a:t>
            </a:r>
            <a:r>
              <a:rPr lang="en-GB" sz="2600" dirty="0">
                <a:effectLst/>
                <a:latin typeface="Arial" panose="020B0604020202020204" pitchFamily="34" charset="0"/>
                <a:ea typeface="Calibri" panose="020F0502020204030204" pitchFamily="34" charset="0"/>
              </a:rPr>
              <a:t> </a:t>
            </a:r>
            <a:endParaRPr lang="en-GB" sz="2600" dirty="0">
              <a:effectLst/>
              <a:latin typeface="Calibri" panose="020F0502020204030204" pitchFamily="34" charset="0"/>
              <a:ea typeface="Calibri" panose="020F0502020204030204" pitchFamily="34" charset="0"/>
            </a:endParaRPr>
          </a:p>
          <a:p>
            <a:pPr marL="0" indent="0">
              <a:buNone/>
            </a:pPr>
            <a:endParaRPr lang="en-GB" dirty="0"/>
          </a:p>
          <a:p>
            <a:endParaRPr lang="en-GB" dirty="0"/>
          </a:p>
        </p:txBody>
      </p:sp>
      <p:pic>
        <p:nvPicPr>
          <p:cNvPr id="4" name="Picture 3">
            <a:extLst>
              <a:ext uri="{FF2B5EF4-FFF2-40B4-BE49-F238E27FC236}">
                <a16:creationId xmlns:a16="http://schemas.microsoft.com/office/drawing/2014/main" id="{A9C653DC-2788-4F35-8542-870BBE05D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pic>
        <p:nvPicPr>
          <p:cNvPr id="5" name="Picture 4">
            <a:extLst>
              <a:ext uri="{FF2B5EF4-FFF2-40B4-BE49-F238E27FC236}">
                <a16:creationId xmlns:a16="http://schemas.microsoft.com/office/drawing/2014/main" id="{5E73E55E-171C-4598-9267-9D4FB62D70D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460490" y="909384"/>
            <a:ext cx="1660753" cy="1297574"/>
          </a:xfrm>
          <a:prstGeom prst="rect">
            <a:avLst/>
          </a:prstGeom>
        </p:spPr>
      </p:pic>
    </p:spTree>
    <p:extLst>
      <p:ext uri="{BB962C8B-B14F-4D97-AF65-F5344CB8AC3E}">
        <p14:creationId xmlns:p14="http://schemas.microsoft.com/office/powerpoint/2010/main" val="266700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174E-A2B3-48DF-A424-00CEE1860719}"/>
              </a:ext>
            </a:extLst>
          </p:cNvPr>
          <p:cNvSpPr>
            <a:spLocks noGrp="1"/>
          </p:cNvSpPr>
          <p:nvPr>
            <p:ph type="title"/>
          </p:nvPr>
        </p:nvSpPr>
        <p:spPr>
          <a:xfrm>
            <a:off x="838200" y="365125"/>
            <a:ext cx="9077325" cy="1325563"/>
          </a:xfrm>
        </p:spPr>
        <p:txBody>
          <a:bodyPr>
            <a:normAutofit/>
          </a:bodyPr>
          <a:lstStyle/>
          <a:p>
            <a:r>
              <a:rPr lang="en-GB" b="1" dirty="0">
                <a:solidFill>
                  <a:srgbClr val="7030A0"/>
                </a:solidFill>
              </a:rPr>
              <a:t>New Opportunities to co-design New &amp; Existing Homes &amp; Services with Tenants</a:t>
            </a:r>
          </a:p>
        </p:txBody>
      </p:sp>
      <p:sp>
        <p:nvSpPr>
          <p:cNvPr id="3" name="Content Placeholder 2">
            <a:extLst>
              <a:ext uri="{FF2B5EF4-FFF2-40B4-BE49-F238E27FC236}">
                <a16:creationId xmlns:a16="http://schemas.microsoft.com/office/drawing/2014/main" id="{A6F8785B-DFF3-4D05-9D7A-2507F9734093}"/>
              </a:ext>
            </a:extLst>
          </p:cNvPr>
          <p:cNvSpPr>
            <a:spLocks noGrp="1"/>
          </p:cNvSpPr>
          <p:nvPr>
            <p:ph idx="1"/>
          </p:nvPr>
        </p:nvSpPr>
        <p:spPr/>
        <p:txBody>
          <a:bodyPr>
            <a:normAutofit fontScale="85000" lnSpcReduction="10000"/>
          </a:bodyPr>
          <a:lstStyle/>
          <a:p>
            <a:pPr marL="0" indent="0">
              <a:buNone/>
            </a:pPr>
            <a:endParaRPr lang="en-GB" b="1" dirty="0"/>
          </a:p>
          <a:p>
            <a:pPr marL="0" indent="0">
              <a:buNone/>
            </a:pPr>
            <a:r>
              <a:rPr lang="en-GB" b="1" dirty="0"/>
              <a:t>Opportunities for resident engagement in the future:</a:t>
            </a:r>
          </a:p>
          <a:p>
            <a:r>
              <a:rPr lang="en-GB" dirty="0"/>
              <a:t>Future Homes Standard – UK has one of the smallest housing spaces in Europe</a:t>
            </a:r>
          </a:p>
          <a:p>
            <a:r>
              <a:rPr lang="en-GB" dirty="0"/>
              <a:t>Safeguarding, Domestic Violence &amp; Injuries in the home</a:t>
            </a:r>
          </a:p>
          <a:p>
            <a:r>
              <a:rPr lang="en-GB" dirty="0"/>
              <a:t>Sedentary, over-eating mental health issues in lockdown</a:t>
            </a:r>
          </a:p>
          <a:p>
            <a:pPr marL="0" indent="0">
              <a:buNone/>
            </a:pPr>
            <a:endParaRPr lang="en-GB" b="1" dirty="0">
              <a:solidFill>
                <a:srgbClr val="7030A0"/>
              </a:solidFill>
            </a:endParaRPr>
          </a:p>
          <a:p>
            <a:pPr marL="0" indent="0">
              <a:buNone/>
            </a:pPr>
            <a:r>
              <a:rPr lang="en-GB" b="1" dirty="0">
                <a:solidFill>
                  <a:srgbClr val="7030A0"/>
                </a:solidFill>
              </a:rPr>
              <a:t>What do residents think is a safe, secure &amp; stable home to live in?</a:t>
            </a:r>
          </a:p>
          <a:p>
            <a:pPr marL="0" indent="0">
              <a:buNone/>
            </a:pPr>
            <a:r>
              <a:rPr lang="en-GB" b="1" dirty="0">
                <a:solidFill>
                  <a:srgbClr val="7030A0"/>
                </a:solidFill>
              </a:rPr>
              <a:t>Can we apply across the 7 Charter promises in the SHWP?</a:t>
            </a:r>
          </a:p>
          <a:p>
            <a:r>
              <a:rPr lang="en-GB" b="1" dirty="0"/>
              <a:t>Cobalt Housing </a:t>
            </a:r>
            <a:r>
              <a:rPr lang="en-GB" dirty="0"/>
              <a:t>Forward looking Engagement - Resident Consultative Group</a:t>
            </a:r>
          </a:p>
          <a:p>
            <a:r>
              <a:rPr lang="en-GB" b="1" dirty="0"/>
              <a:t>Leeds Jewish HA </a:t>
            </a:r>
            <a:r>
              <a:rPr lang="en-GB" dirty="0"/>
              <a:t>– Resident Ambassadors – check in on the voice of localities</a:t>
            </a:r>
          </a:p>
        </p:txBody>
      </p:sp>
      <p:pic>
        <p:nvPicPr>
          <p:cNvPr id="5" name="Picture 4">
            <a:extLst>
              <a:ext uri="{FF2B5EF4-FFF2-40B4-BE49-F238E27FC236}">
                <a16:creationId xmlns:a16="http://schemas.microsoft.com/office/drawing/2014/main" id="{EB51AA5C-5496-4FA8-9CAC-2A90E8E05A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21396" y="48191"/>
            <a:ext cx="1953437" cy="1959429"/>
          </a:xfrm>
          <a:prstGeom prst="rect">
            <a:avLst/>
          </a:prstGeom>
        </p:spPr>
      </p:pic>
      <p:pic>
        <p:nvPicPr>
          <p:cNvPr id="7" name="Picture 6">
            <a:extLst>
              <a:ext uri="{FF2B5EF4-FFF2-40B4-BE49-F238E27FC236}">
                <a16:creationId xmlns:a16="http://schemas.microsoft.com/office/drawing/2014/main" id="{3B859E53-A370-4969-BFB1-824C24F14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56355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9320-1F23-4E95-A1B9-28E1FF64D239}"/>
              </a:ext>
            </a:extLst>
          </p:cNvPr>
          <p:cNvSpPr>
            <a:spLocks noGrp="1"/>
          </p:cNvSpPr>
          <p:nvPr>
            <p:ph type="title"/>
          </p:nvPr>
        </p:nvSpPr>
        <p:spPr>
          <a:xfrm>
            <a:off x="838200" y="365125"/>
            <a:ext cx="9993962" cy="769711"/>
          </a:xfrm>
        </p:spPr>
        <p:txBody>
          <a:bodyPr>
            <a:normAutofit fontScale="90000"/>
          </a:bodyPr>
          <a:lstStyle/>
          <a:p>
            <a:r>
              <a:rPr lang="en-GB" b="1" dirty="0">
                <a:solidFill>
                  <a:srgbClr val="7030A0"/>
                </a:solidFill>
              </a:rPr>
              <a:t>Examples of Activities &amp; Groups - now on-line</a:t>
            </a:r>
          </a:p>
        </p:txBody>
      </p:sp>
      <p:sp>
        <p:nvSpPr>
          <p:cNvPr id="3" name="Content Placeholder 2">
            <a:extLst>
              <a:ext uri="{FF2B5EF4-FFF2-40B4-BE49-F238E27FC236}">
                <a16:creationId xmlns:a16="http://schemas.microsoft.com/office/drawing/2014/main" id="{CDE24AA1-B8B2-401A-9C56-8C20D9229560}"/>
              </a:ext>
            </a:extLst>
          </p:cNvPr>
          <p:cNvSpPr>
            <a:spLocks noGrp="1"/>
          </p:cNvSpPr>
          <p:nvPr>
            <p:ph idx="1"/>
          </p:nvPr>
        </p:nvSpPr>
        <p:spPr>
          <a:xfrm>
            <a:off x="838200" y="1371600"/>
            <a:ext cx="10515600" cy="5412921"/>
          </a:xfrm>
        </p:spPr>
        <p:txBody>
          <a:bodyPr>
            <a:normAutofit fontScale="85000" lnSpcReduction="20000"/>
          </a:bodyPr>
          <a:lstStyle/>
          <a:p>
            <a:r>
              <a:rPr lang="en-GB" dirty="0"/>
              <a:t>Facebook Resident Associations – </a:t>
            </a:r>
            <a:r>
              <a:rPr lang="en-GB" b="1" dirty="0"/>
              <a:t>Ongo Homes</a:t>
            </a:r>
          </a:p>
          <a:p>
            <a:r>
              <a:rPr lang="en-GB" dirty="0"/>
              <a:t>Viewpoints – on line policy/Performance reviews </a:t>
            </a:r>
            <a:r>
              <a:rPr lang="en-GB" b="1" dirty="0"/>
              <a:t>Octavia Housing Trust</a:t>
            </a:r>
          </a:p>
          <a:p>
            <a:r>
              <a:rPr lang="en-GB" dirty="0"/>
              <a:t>Scrutiny – </a:t>
            </a:r>
            <a:r>
              <a:rPr lang="en-GB" b="1" dirty="0"/>
              <a:t>Leeds Tenant Scrutiny Board </a:t>
            </a:r>
            <a:r>
              <a:rPr lang="en-GB" dirty="0"/>
              <a:t>- task &amp; finish quick scrutiny projects in 3 parts on scrutiny of involvement</a:t>
            </a:r>
          </a:p>
          <a:p>
            <a:r>
              <a:rPr lang="en-GB" dirty="0"/>
              <a:t>Plus Dane Voices – on line views which reach the Board</a:t>
            </a:r>
          </a:p>
          <a:p>
            <a:r>
              <a:rPr lang="en-GB" dirty="0"/>
              <a:t>Readers Group – </a:t>
            </a:r>
            <a:r>
              <a:rPr lang="en-GB" b="1" dirty="0"/>
              <a:t>Soha</a:t>
            </a:r>
          </a:p>
          <a:p>
            <a:r>
              <a:rPr lang="en-GB" dirty="0"/>
              <a:t>Tenant to Tenant calls (GDPR compliant) </a:t>
            </a:r>
            <a:r>
              <a:rPr lang="en-GB" b="1" dirty="0"/>
              <a:t>– Your Housing Group</a:t>
            </a:r>
          </a:p>
          <a:p>
            <a:r>
              <a:rPr lang="en-GB" dirty="0"/>
              <a:t>Self assessment against the consumer standards – live &amp; on-line – </a:t>
            </a:r>
            <a:r>
              <a:rPr lang="en-GB" b="1" dirty="0"/>
              <a:t>Cobalt Housing</a:t>
            </a:r>
          </a:p>
          <a:p>
            <a:r>
              <a:rPr lang="en-GB" dirty="0"/>
              <a:t>Digital Panels - </a:t>
            </a:r>
            <a:r>
              <a:rPr lang="en-GB" b="1" dirty="0"/>
              <a:t>Broadland HA</a:t>
            </a:r>
          </a:p>
          <a:p>
            <a:r>
              <a:rPr lang="en-GB" dirty="0"/>
              <a:t>Digital Champions - </a:t>
            </a:r>
            <a:r>
              <a:rPr lang="en-GB" b="1" dirty="0"/>
              <a:t>Halton Housing &amp; Yorkshire Housing</a:t>
            </a:r>
          </a:p>
          <a:p>
            <a:r>
              <a:rPr lang="en-GB" dirty="0"/>
              <a:t>Resident Researchers – </a:t>
            </a:r>
            <a:r>
              <a:rPr lang="en-GB" b="1" dirty="0"/>
              <a:t>Peabody</a:t>
            </a:r>
          </a:p>
          <a:p>
            <a:r>
              <a:rPr lang="en-GB" dirty="0"/>
              <a:t>Engagement HQ – </a:t>
            </a:r>
            <a:r>
              <a:rPr lang="en-GB" b="1" dirty="0"/>
              <a:t>Preston Community Gateway</a:t>
            </a:r>
          </a:p>
          <a:p>
            <a:r>
              <a:rPr lang="en-GB" b="1" dirty="0"/>
              <a:t>Cobalt Housing </a:t>
            </a:r>
            <a:r>
              <a:rPr lang="en-GB" dirty="0"/>
              <a:t>Forward looking Engagement - Resident Consultative Group</a:t>
            </a:r>
          </a:p>
          <a:p>
            <a:r>
              <a:rPr lang="en-GB" b="1" dirty="0"/>
              <a:t>Leeds Jewish HA </a:t>
            </a:r>
            <a:r>
              <a:rPr lang="en-GB" dirty="0"/>
              <a:t>– Resident </a:t>
            </a:r>
            <a:r>
              <a:rPr lang="en-GB"/>
              <a:t>Ambassadors –the </a:t>
            </a:r>
            <a:r>
              <a:rPr lang="en-GB" dirty="0"/>
              <a:t>voice of localities</a:t>
            </a:r>
          </a:p>
          <a:p>
            <a:endParaRPr lang="en-GB" b="1" dirty="0"/>
          </a:p>
          <a:p>
            <a:endParaRPr lang="en-GB" dirty="0"/>
          </a:p>
          <a:p>
            <a:endParaRPr lang="en-GB" dirty="0"/>
          </a:p>
        </p:txBody>
      </p:sp>
      <p:pic>
        <p:nvPicPr>
          <p:cNvPr id="4" name="Picture 3">
            <a:extLst>
              <a:ext uri="{FF2B5EF4-FFF2-40B4-BE49-F238E27FC236}">
                <a16:creationId xmlns:a16="http://schemas.microsoft.com/office/drawing/2014/main" id="{D2638140-0E4E-4291-9EC3-9AD4CEAE3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162" y="6118387"/>
            <a:ext cx="1162050" cy="551974"/>
          </a:xfrm>
          <a:prstGeom prst="rect">
            <a:avLst/>
          </a:prstGeom>
        </p:spPr>
      </p:pic>
      <p:pic>
        <p:nvPicPr>
          <p:cNvPr id="13" name="Picture 12">
            <a:extLst>
              <a:ext uri="{FF2B5EF4-FFF2-40B4-BE49-F238E27FC236}">
                <a16:creationId xmlns:a16="http://schemas.microsoft.com/office/drawing/2014/main" id="{1F1E211E-A444-49F0-8218-256B625ED1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13388" y="73479"/>
            <a:ext cx="1280824" cy="1823192"/>
          </a:xfrm>
          <a:prstGeom prst="rect">
            <a:avLst/>
          </a:prstGeom>
        </p:spPr>
      </p:pic>
    </p:spTree>
    <p:extLst>
      <p:ext uri="{BB962C8B-B14F-4D97-AF65-F5344CB8AC3E}">
        <p14:creationId xmlns:p14="http://schemas.microsoft.com/office/powerpoint/2010/main" val="108628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AA73-6763-481E-8AB7-CFF17BA36795}"/>
              </a:ext>
            </a:extLst>
          </p:cNvPr>
          <p:cNvSpPr>
            <a:spLocks noGrp="1"/>
          </p:cNvSpPr>
          <p:nvPr>
            <p:ph type="title"/>
          </p:nvPr>
        </p:nvSpPr>
        <p:spPr/>
        <p:txBody>
          <a:bodyPr/>
          <a:lstStyle/>
          <a:p>
            <a:r>
              <a:rPr lang="en-GB" b="1" dirty="0">
                <a:solidFill>
                  <a:srgbClr val="7030A0"/>
                </a:solidFill>
              </a:rPr>
              <a:t>Thanks for Listening </a:t>
            </a:r>
            <a:br>
              <a:rPr lang="en-GB" b="1" dirty="0">
                <a:solidFill>
                  <a:srgbClr val="7030A0"/>
                </a:solidFill>
              </a:rPr>
            </a:br>
            <a:r>
              <a:rPr lang="en-GB" b="1" dirty="0">
                <a:solidFill>
                  <a:srgbClr val="7030A0"/>
                </a:solidFill>
              </a:rPr>
              <a:t>– comments &amp; questions</a:t>
            </a:r>
          </a:p>
        </p:txBody>
      </p:sp>
      <p:pic>
        <p:nvPicPr>
          <p:cNvPr id="8" name="Picture 7">
            <a:extLst>
              <a:ext uri="{FF2B5EF4-FFF2-40B4-BE49-F238E27FC236}">
                <a16:creationId xmlns:a16="http://schemas.microsoft.com/office/drawing/2014/main" id="{AD0C7785-020C-45E7-BAD9-75158C1A51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14850" y="2182248"/>
            <a:ext cx="2999336" cy="4119088"/>
          </a:xfrm>
          <a:prstGeom prst="rect">
            <a:avLst/>
          </a:prstGeom>
        </p:spPr>
      </p:pic>
      <p:pic>
        <p:nvPicPr>
          <p:cNvPr id="13" name="Picture 12">
            <a:extLst>
              <a:ext uri="{FF2B5EF4-FFF2-40B4-BE49-F238E27FC236}">
                <a16:creationId xmlns:a16="http://schemas.microsoft.com/office/drawing/2014/main" id="{EF6760EC-C118-4089-ABBD-6A5AD9601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991" y="6216888"/>
            <a:ext cx="1162050" cy="551974"/>
          </a:xfrm>
          <a:prstGeom prst="rect">
            <a:avLst/>
          </a:prstGeom>
        </p:spPr>
      </p:pic>
    </p:spTree>
    <p:extLst>
      <p:ext uri="{BB962C8B-B14F-4D97-AF65-F5344CB8AC3E}">
        <p14:creationId xmlns:p14="http://schemas.microsoft.com/office/powerpoint/2010/main" val="177401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6B3D-A5AE-4762-9CDC-4980C858F048}"/>
              </a:ext>
            </a:extLst>
          </p:cNvPr>
          <p:cNvSpPr>
            <a:spLocks noGrp="1"/>
          </p:cNvSpPr>
          <p:nvPr>
            <p:ph type="title"/>
          </p:nvPr>
        </p:nvSpPr>
        <p:spPr/>
        <p:txBody>
          <a:bodyPr/>
          <a:lstStyle/>
          <a:p>
            <a:r>
              <a:rPr lang="en-GB" b="1" dirty="0">
                <a:solidFill>
                  <a:srgbClr val="7030A0"/>
                </a:solidFill>
              </a:rPr>
              <a:t>Some Positives from the Pandemic</a:t>
            </a:r>
          </a:p>
        </p:txBody>
      </p:sp>
      <p:sp>
        <p:nvSpPr>
          <p:cNvPr id="3" name="Content Placeholder 2">
            <a:extLst>
              <a:ext uri="{FF2B5EF4-FFF2-40B4-BE49-F238E27FC236}">
                <a16:creationId xmlns:a16="http://schemas.microsoft.com/office/drawing/2014/main" id="{D05B7DD3-8F4B-4D05-A7EF-93EC8C7A45AC}"/>
              </a:ext>
            </a:extLst>
          </p:cNvPr>
          <p:cNvSpPr>
            <a:spLocks noGrp="1"/>
          </p:cNvSpPr>
          <p:nvPr>
            <p:ph idx="1"/>
          </p:nvPr>
        </p:nvSpPr>
        <p:spPr>
          <a:xfrm>
            <a:off x="838200" y="1532708"/>
            <a:ext cx="10515600" cy="5172891"/>
          </a:xfrm>
        </p:spPr>
        <p:txBody>
          <a:bodyPr>
            <a:normAutofit fontScale="77500" lnSpcReduction="20000"/>
          </a:bodyPr>
          <a:lstStyle/>
          <a:p>
            <a:endParaRPr lang="en-GB" dirty="0"/>
          </a:p>
          <a:p>
            <a:r>
              <a:rPr lang="en-GB" dirty="0"/>
              <a:t>People working from home, less travel, more on-line platforms for engagement</a:t>
            </a:r>
          </a:p>
          <a:p>
            <a:r>
              <a:rPr lang="en-GB" dirty="0"/>
              <a:t>Staff diverted to contact residents, deliver food &amp; support community groups</a:t>
            </a:r>
          </a:p>
          <a:p>
            <a:r>
              <a:rPr lang="en-GB" dirty="0"/>
              <a:t>An appetite for volunteering</a:t>
            </a:r>
          </a:p>
          <a:p>
            <a:r>
              <a:rPr lang="en-GB" sz="2800" dirty="0"/>
              <a:t>Sheltered/Care Homes - Housing 4</a:t>
            </a:r>
            <a:r>
              <a:rPr lang="en-GB" sz="2800" baseline="30000" dirty="0"/>
              <a:t>th</a:t>
            </a:r>
            <a:r>
              <a:rPr lang="en-GB" sz="2800" dirty="0"/>
              <a:t> Emergency </a:t>
            </a:r>
            <a:r>
              <a:rPr lang="en-GB" dirty="0"/>
              <a:t>S</a:t>
            </a:r>
            <a:r>
              <a:rPr lang="en-GB" sz="2800" dirty="0"/>
              <a:t>ervice</a:t>
            </a:r>
            <a:endParaRPr lang="en-GB" dirty="0"/>
          </a:p>
          <a:p>
            <a:r>
              <a:rPr lang="en-GB" dirty="0"/>
              <a:t>Increased digital inclusion support for residents to engage on line </a:t>
            </a:r>
          </a:p>
          <a:p>
            <a:r>
              <a:rPr lang="en-GB" dirty="0"/>
              <a:t>New residents joining in to give their opinions</a:t>
            </a:r>
          </a:p>
          <a:p>
            <a:r>
              <a:rPr lang="en-GB" dirty="0"/>
              <a:t>Video, the new face to face contact for Resident Groups</a:t>
            </a:r>
          </a:p>
          <a:p>
            <a:r>
              <a:rPr lang="en-GB" dirty="0"/>
              <a:t>A growth in use of Social Media &amp; Whats App groups</a:t>
            </a:r>
          </a:p>
          <a:p>
            <a:r>
              <a:rPr lang="en-GB" dirty="0"/>
              <a:t>Housing First Homelessness Pilots &gt; Hotel &gt; Social Housing with tailored individual support</a:t>
            </a:r>
          </a:p>
          <a:p>
            <a:pPr marL="0" indent="0">
              <a:buNone/>
            </a:pPr>
            <a:endParaRPr lang="en-GB" dirty="0">
              <a:solidFill>
                <a:srgbClr val="7030A0"/>
              </a:solidFill>
            </a:endParaRPr>
          </a:p>
          <a:p>
            <a:pPr marL="0" indent="0">
              <a:buNone/>
            </a:pPr>
            <a:r>
              <a:rPr lang="en-GB" dirty="0">
                <a:solidFill>
                  <a:srgbClr val="7030A0"/>
                </a:solidFill>
              </a:rPr>
              <a:t>What are the opportunities for learning from changes made?</a:t>
            </a:r>
          </a:p>
          <a:p>
            <a:pPr marL="0" indent="0">
              <a:buNone/>
            </a:pPr>
            <a:r>
              <a:rPr lang="en-GB" dirty="0">
                <a:solidFill>
                  <a:srgbClr val="7030A0"/>
                </a:solidFill>
              </a:rPr>
              <a:t>How do we feed the learning to deliver engagement &amp; activities on line?</a:t>
            </a:r>
          </a:p>
        </p:txBody>
      </p:sp>
      <p:pic>
        <p:nvPicPr>
          <p:cNvPr id="8" name="Picture 7">
            <a:extLst>
              <a:ext uri="{FF2B5EF4-FFF2-40B4-BE49-F238E27FC236}">
                <a16:creationId xmlns:a16="http://schemas.microsoft.com/office/drawing/2014/main" id="{949CAA45-A452-47ED-8FF0-3766BBC29E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67145" y="108421"/>
            <a:ext cx="2137767" cy="1424287"/>
          </a:xfrm>
          <a:prstGeom prst="rect">
            <a:avLst/>
          </a:prstGeom>
        </p:spPr>
      </p:pic>
      <p:pic>
        <p:nvPicPr>
          <p:cNvPr id="10" name="Picture 9">
            <a:extLst>
              <a:ext uri="{FF2B5EF4-FFF2-40B4-BE49-F238E27FC236}">
                <a16:creationId xmlns:a16="http://schemas.microsoft.com/office/drawing/2014/main" id="{64139F74-D0A2-4ADE-98D3-52E6E8A1C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57496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E12-FFFD-4EED-94DE-EF7E65EAC739}"/>
              </a:ext>
            </a:extLst>
          </p:cNvPr>
          <p:cNvSpPr>
            <a:spLocks noGrp="1"/>
          </p:cNvSpPr>
          <p:nvPr>
            <p:ph type="title"/>
          </p:nvPr>
        </p:nvSpPr>
        <p:spPr>
          <a:xfrm>
            <a:off x="838200" y="78378"/>
            <a:ext cx="10515600" cy="1027611"/>
          </a:xfrm>
        </p:spPr>
        <p:txBody>
          <a:bodyPr>
            <a:normAutofit/>
          </a:bodyPr>
          <a:lstStyle/>
          <a:p>
            <a:r>
              <a:rPr lang="en-GB" b="1" dirty="0">
                <a:solidFill>
                  <a:srgbClr val="7030A0"/>
                </a:solidFill>
              </a:rPr>
              <a:t>E</a:t>
            </a:r>
            <a:r>
              <a:rPr lang="en-GB" sz="4400" b="1" dirty="0">
                <a:solidFill>
                  <a:srgbClr val="7030A0"/>
                </a:solidFill>
              </a:rPr>
              <a:t>ngagement is more important than ever</a:t>
            </a:r>
            <a:endParaRPr lang="en-GB" b="1" dirty="0">
              <a:solidFill>
                <a:srgbClr val="7030A0"/>
              </a:solidFill>
            </a:endParaRPr>
          </a:p>
        </p:txBody>
      </p:sp>
      <p:sp>
        <p:nvSpPr>
          <p:cNvPr id="3" name="Content Placeholder 2">
            <a:extLst>
              <a:ext uri="{FF2B5EF4-FFF2-40B4-BE49-F238E27FC236}">
                <a16:creationId xmlns:a16="http://schemas.microsoft.com/office/drawing/2014/main" id="{C61BF54A-B38C-4FDE-B40C-33D1FF5B495D}"/>
              </a:ext>
            </a:extLst>
          </p:cNvPr>
          <p:cNvSpPr>
            <a:spLocks noGrp="1"/>
          </p:cNvSpPr>
          <p:nvPr>
            <p:ph idx="1"/>
          </p:nvPr>
        </p:nvSpPr>
        <p:spPr>
          <a:xfrm>
            <a:off x="838200" y="1480457"/>
            <a:ext cx="10515600" cy="5085806"/>
          </a:xfrm>
        </p:spPr>
        <p:txBody>
          <a:bodyPr>
            <a:normAutofit/>
          </a:bodyPr>
          <a:lstStyle/>
          <a:p>
            <a:r>
              <a:rPr lang="en-GB" sz="2800" b="1" dirty="0"/>
              <a:t>Plan B? </a:t>
            </a:r>
            <a:r>
              <a:rPr lang="en-GB" sz="2800" dirty="0"/>
              <a:t>Business Continuity &amp; Risk Management Reviews </a:t>
            </a:r>
            <a:r>
              <a:rPr lang="en-GB" sz="2800" dirty="0">
                <a:solidFill>
                  <a:srgbClr val="7030A0"/>
                </a:solidFill>
              </a:rPr>
              <a:t>– with resident engagement ?</a:t>
            </a:r>
          </a:p>
          <a:p>
            <a:r>
              <a:rPr lang="en-GB" sz="2800" dirty="0"/>
              <a:t>Self serve, limited repair</a:t>
            </a:r>
            <a:r>
              <a:rPr lang="en-GB" dirty="0"/>
              <a:t> &amp;</a:t>
            </a:r>
            <a:r>
              <a:rPr lang="en-GB" sz="2800" dirty="0"/>
              <a:t> remote contact centres as offices close temporarily and permanently </a:t>
            </a:r>
          </a:p>
          <a:p>
            <a:r>
              <a:rPr lang="en-GB" sz="2800" dirty="0"/>
              <a:t>Remote working &amp; IT equipment – completed in weeks, to address 10 year lag</a:t>
            </a:r>
          </a:p>
          <a:p>
            <a:r>
              <a:rPr lang="en-GB" sz="2800" dirty="0"/>
              <a:t>Differences – Some </a:t>
            </a:r>
            <a:r>
              <a:rPr lang="en-GB" sz="2800" b="1" dirty="0"/>
              <a:t>customer involvement staff </a:t>
            </a:r>
            <a:r>
              <a:rPr lang="en-GB" sz="2800" dirty="0"/>
              <a:t>on furlough, others redeployed to deliver food &amp; call residents </a:t>
            </a:r>
            <a:r>
              <a:rPr lang="en-GB" sz="2800" dirty="0">
                <a:solidFill>
                  <a:srgbClr val="7030A0"/>
                </a:solidFill>
              </a:rPr>
              <a:t>- </a:t>
            </a:r>
            <a:r>
              <a:rPr lang="en-GB" dirty="0">
                <a:solidFill>
                  <a:srgbClr val="7030A0"/>
                </a:solidFill>
              </a:rPr>
              <a:t>A</a:t>
            </a:r>
            <a:r>
              <a:rPr lang="en-GB" sz="2800" dirty="0">
                <a:solidFill>
                  <a:srgbClr val="7030A0"/>
                </a:solidFill>
              </a:rPr>
              <a:t>re we make the most of those call to residents for customer insight?</a:t>
            </a:r>
          </a:p>
          <a:p>
            <a:endParaRPr lang="en-GB" dirty="0"/>
          </a:p>
        </p:txBody>
      </p:sp>
      <p:pic>
        <p:nvPicPr>
          <p:cNvPr id="5" name="Picture 4">
            <a:extLst>
              <a:ext uri="{FF2B5EF4-FFF2-40B4-BE49-F238E27FC236}">
                <a16:creationId xmlns:a16="http://schemas.microsoft.com/office/drawing/2014/main" id="{51B7C511-E0FF-4B3A-BBDE-53F971D40A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17462" y="78378"/>
            <a:ext cx="1856824" cy="1251422"/>
          </a:xfrm>
          <a:prstGeom prst="rect">
            <a:avLst/>
          </a:prstGeom>
        </p:spPr>
      </p:pic>
      <p:pic>
        <p:nvPicPr>
          <p:cNvPr id="7" name="Picture 6">
            <a:extLst>
              <a:ext uri="{FF2B5EF4-FFF2-40B4-BE49-F238E27FC236}">
                <a16:creationId xmlns:a16="http://schemas.microsoft.com/office/drawing/2014/main" id="{4B780CDD-8D34-4470-80FC-DC4572654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6745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53E0-BB7E-4AE3-944F-A3896061D708}"/>
              </a:ext>
            </a:extLst>
          </p:cNvPr>
          <p:cNvSpPr>
            <a:spLocks noGrp="1"/>
          </p:cNvSpPr>
          <p:nvPr>
            <p:ph type="title"/>
          </p:nvPr>
        </p:nvSpPr>
        <p:spPr/>
        <p:txBody>
          <a:bodyPr>
            <a:normAutofit/>
          </a:bodyPr>
          <a:lstStyle/>
          <a:p>
            <a:r>
              <a:rPr lang="en-GB" sz="3600" b="1" dirty="0">
                <a:solidFill>
                  <a:srgbClr val="7030A0"/>
                </a:solidFill>
              </a:rPr>
              <a:t>Time to reset the Tenant &amp; Landlord relationship</a:t>
            </a:r>
          </a:p>
        </p:txBody>
      </p:sp>
      <p:sp>
        <p:nvSpPr>
          <p:cNvPr id="3" name="Content Placeholder 2">
            <a:extLst>
              <a:ext uri="{FF2B5EF4-FFF2-40B4-BE49-F238E27FC236}">
                <a16:creationId xmlns:a16="http://schemas.microsoft.com/office/drawing/2014/main" id="{EAEFD0DE-2F32-45DD-AB27-28461245EBF7}"/>
              </a:ext>
            </a:extLst>
          </p:cNvPr>
          <p:cNvSpPr>
            <a:spLocks noGrp="1"/>
          </p:cNvSpPr>
          <p:nvPr>
            <p:ph idx="1"/>
          </p:nvPr>
        </p:nvSpPr>
        <p:spPr>
          <a:xfrm>
            <a:off x="838200" y="1690688"/>
            <a:ext cx="10515600" cy="4945243"/>
          </a:xfrm>
        </p:spPr>
        <p:txBody>
          <a:bodyPr>
            <a:normAutofit fontScale="92500" lnSpcReduction="20000"/>
          </a:bodyPr>
          <a:lstStyle/>
          <a:p>
            <a:pPr marL="0" indent="0">
              <a:buNone/>
            </a:pPr>
            <a:r>
              <a:rPr lang="en-GB" b="1" dirty="0"/>
              <a:t>RSH consumer regulation inspection (</a:t>
            </a:r>
            <a:r>
              <a:rPr lang="en-GB" dirty="0"/>
              <a:t>being shaped now)</a:t>
            </a:r>
          </a:p>
          <a:p>
            <a:pPr marL="0" indent="0">
              <a:buNone/>
            </a:pPr>
            <a:r>
              <a:rPr lang="en-GB" b="1" dirty="0"/>
              <a:t>Scottish Regulator Panel of 500 </a:t>
            </a:r>
            <a:r>
              <a:rPr lang="en-GB" dirty="0"/>
              <a:t>(flag residents priorities &amp; concerns)</a:t>
            </a:r>
          </a:p>
          <a:p>
            <a:pPr marL="0" indent="0">
              <a:buNone/>
            </a:pPr>
            <a:r>
              <a:rPr lang="en-GB" b="1" dirty="0"/>
              <a:t>Housing Ombudsman 100 Strong Panel.  (</a:t>
            </a:r>
            <a:r>
              <a:rPr lang="en-GB" dirty="0"/>
              <a:t>flag customer concerns)</a:t>
            </a:r>
          </a:p>
          <a:p>
            <a:pPr marL="0" indent="0">
              <a:buNone/>
            </a:pPr>
            <a:endParaRPr lang="en-GB" b="1" dirty="0"/>
          </a:p>
          <a:p>
            <a:pPr marL="0" indent="0">
              <a:buNone/>
            </a:pPr>
            <a:r>
              <a:rPr lang="en-GB" b="1" dirty="0"/>
              <a:t>Staff &amp; Tenant – a more equal conversation?</a:t>
            </a:r>
          </a:p>
          <a:p>
            <a:r>
              <a:rPr lang="en-GB" dirty="0"/>
              <a:t>Locked up, fed up, lives restricted &amp; on-hold</a:t>
            </a:r>
          </a:p>
          <a:p>
            <a:pPr marL="0" indent="0">
              <a:buNone/>
            </a:pPr>
            <a:endParaRPr lang="en-GB" b="1" dirty="0"/>
          </a:p>
          <a:p>
            <a:pPr marL="0" indent="0">
              <a:buNone/>
            </a:pPr>
            <a:r>
              <a:rPr lang="en-GB" b="1" dirty="0"/>
              <a:t>Energy put into working with residents to</a:t>
            </a:r>
            <a:r>
              <a:rPr lang="en-GB" dirty="0"/>
              <a:t>:</a:t>
            </a:r>
          </a:p>
          <a:p>
            <a:r>
              <a:rPr lang="en-GB" dirty="0"/>
              <a:t>Listen &amp; </a:t>
            </a:r>
            <a:r>
              <a:rPr lang="en-GB" u="sng" dirty="0"/>
              <a:t>hear</a:t>
            </a:r>
            <a:r>
              <a:rPr lang="en-GB" dirty="0"/>
              <a:t> tenants </a:t>
            </a:r>
          </a:p>
          <a:p>
            <a:r>
              <a:rPr lang="en-GB" dirty="0"/>
              <a:t>Improve engagement, fill service gaps &amp; provide support</a:t>
            </a:r>
          </a:p>
          <a:p>
            <a:r>
              <a:rPr lang="en-GB" dirty="0"/>
              <a:t>Understand the Social Housing White Paper &amp; Consumer Regulation</a:t>
            </a:r>
          </a:p>
          <a:p>
            <a:r>
              <a:rPr lang="en-GB" dirty="0"/>
              <a:t>Ensure compliance with the consumer regulatory standards now</a:t>
            </a:r>
          </a:p>
        </p:txBody>
      </p:sp>
      <p:pic>
        <p:nvPicPr>
          <p:cNvPr id="7" name="Picture 6">
            <a:extLst>
              <a:ext uri="{FF2B5EF4-FFF2-40B4-BE49-F238E27FC236}">
                <a16:creationId xmlns:a16="http://schemas.microsoft.com/office/drawing/2014/main" id="{162E998E-1BA1-48B7-8D2D-05CE7EB900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06742" y="215900"/>
            <a:ext cx="1676399" cy="1624012"/>
          </a:xfrm>
          <a:prstGeom prst="rect">
            <a:avLst/>
          </a:prstGeom>
        </p:spPr>
      </p:pic>
      <p:pic>
        <p:nvPicPr>
          <p:cNvPr id="9" name="Picture 8">
            <a:extLst>
              <a:ext uri="{FF2B5EF4-FFF2-40B4-BE49-F238E27FC236}">
                <a16:creationId xmlns:a16="http://schemas.microsoft.com/office/drawing/2014/main" id="{E33AD278-A37B-4129-A5F7-C1B80F224B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3863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B763-D658-403A-BB7A-B24476DCC2D6}"/>
              </a:ext>
            </a:extLst>
          </p:cNvPr>
          <p:cNvSpPr>
            <a:spLocks noGrp="1"/>
          </p:cNvSpPr>
          <p:nvPr>
            <p:ph type="title"/>
          </p:nvPr>
        </p:nvSpPr>
        <p:spPr>
          <a:xfrm>
            <a:off x="838200" y="365126"/>
            <a:ext cx="10515600" cy="592817"/>
          </a:xfrm>
        </p:spPr>
        <p:txBody>
          <a:bodyPr>
            <a:noAutofit/>
          </a:bodyPr>
          <a:lstStyle/>
          <a:p>
            <a:r>
              <a:rPr lang="en-GB" sz="3600" b="1" dirty="0">
                <a:solidFill>
                  <a:srgbClr val="7030A0"/>
                </a:solidFill>
              </a:rPr>
              <a:t>Engagement on Our Purpose as Landlords</a:t>
            </a:r>
          </a:p>
        </p:txBody>
      </p:sp>
      <p:sp>
        <p:nvSpPr>
          <p:cNvPr id="3" name="Content Placeholder 2">
            <a:extLst>
              <a:ext uri="{FF2B5EF4-FFF2-40B4-BE49-F238E27FC236}">
                <a16:creationId xmlns:a16="http://schemas.microsoft.com/office/drawing/2014/main" id="{AD9BC259-DF97-487E-9DDF-0453626C97B8}"/>
              </a:ext>
            </a:extLst>
          </p:cNvPr>
          <p:cNvSpPr>
            <a:spLocks noGrp="1"/>
          </p:cNvSpPr>
          <p:nvPr>
            <p:ph idx="1"/>
          </p:nvPr>
        </p:nvSpPr>
        <p:spPr>
          <a:xfrm>
            <a:off x="838200" y="1332412"/>
            <a:ext cx="10515600" cy="5094514"/>
          </a:xfrm>
        </p:spPr>
        <p:txBody>
          <a:bodyPr>
            <a:normAutofit fontScale="25000" lnSpcReduction="20000"/>
          </a:bodyPr>
          <a:lstStyle/>
          <a:p>
            <a:pPr marL="0" indent="0">
              <a:buNone/>
            </a:pPr>
            <a:r>
              <a:rPr lang="en-GB" sz="8800" b="1" dirty="0"/>
              <a:t>40% You Gov poll say they feel a stronger sense of community:</a:t>
            </a:r>
          </a:p>
          <a:p>
            <a:r>
              <a:rPr lang="en-GB" sz="8800" dirty="0"/>
              <a:t>New support for one another, new collaborations &amp; new community led groups</a:t>
            </a:r>
          </a:p>
          <a:p>
            <a:pPr marL="0" indent="0">
              <a:buNone/>
            </a:pPr>
            <a:r>
              <a:rPr lang="en-GB" sz="8800" i="1" dirty="0"/>
              <a:t>Examples:</a:t>
            </a:r>
          </a:p>
          <a:p>
            <a:r>
              <a:rPr lang="en-GB" sz="8800" b="1" dirty="0"/>
              <a:t>Notting-Hill Genesis - </a:t>
            </a:r>
            <a:r>
              <a:rPr lang="en-GB" sz="8800" dirty="0"/>
              <a:t>telephone befriending service – named contacts</a:t>
            </a:r>
          </a:p>
          <a:p>
            <a:r>
              <a:rPr lang="en-GB" sz="8800" b="1" dirty="0"/>
              <a:t>Magenta</a:t>
            </a:r>
            <a:r>
              <a:rPr lang="en-GB" sz="8800" dirty="0"/>
              <a:t>  financial advice – tripled Universal Credit claimants in the first 2 weeks </a:t>
            </a:r>
          </a:p>
          <a:p>
            <a:r>
              <a:rPr lang="en-GB" sz="8800" b="1" dirty="0"/>
              <a:t>Sovereign</a:t>
            </a:r>
            <a:r>
              <a:rPr lang="en-GB" sz="8800" dirty="0"/>
              <a:t> £150K emergency fund</a:t>
            </a:r>
          </a:p>
          <a:p>
            <a:r>
              <a:rPr lang="en-GB" sz="8800" b="1" dirty="0"/>
              <a:t>Gentoo – </a:t>
            </a:r>
            <a:r>
              <a:rPr lang="en-GB" sz="8800" dirty="0"/>
              <a:t>ASB whistleblowing through their enforcement officers</a:t>
            </a:r>
          </a:p>
          <a:p>
            <a:r>
              <a:rPr lang="en-GB" sz="8800" b="1" dirty="0"/>
              <a:t>Mossside St Vincents – </a:t>
            </a:r>
            <a:r>
              <a:rPr lang="en-GB" sz="8800" dirty="0"/>
              <a:t>coronavirus injunction for their 20 person party</a:t>
            </a:r>
          </a:p>
          <a:p>
            <a:r>
              <a:rPr lang="en-GB" sz="8800" b="1" dirty="0"/>
              <a:t>Mitros (a Dutch Association) – </a:t>
            </a:r>
            <a:r>
              <a:rPr lang="en-GB" sz="8800" dirty="0"/>
              <a:t>set up a digital twin HA </a:t>
            </a:r>
            <a:r>
              <a:rPr lang="en-GB" sz="8800" b="1" dirty="0"/>
              <a:t>Qlinker, </a:t>
            </a:r>
            <a:r>
              <a:rPr lang="en-GB" sz="8800" dirty="0"/>
              <a:t>works only by App</a:t>
            </a:r>
          </a:p>
          <a:p>
            <a:r>
              <a:rPr lang="en-GB" sz="8800" b="1" dirty="0"/>
              <a:t>So it is time to revisit our purpose?</a:t>
            </a:r>
          </a:p>
          <a:p>
            <a:pPr marL="0" indent="0">
              <a:buNone/>
            </a:pPr>
            <a:endParaRPr lang="en-GB" sz="8800" dirty="0">
              <a:solidFill>
                <a:srgbClr val="7030A0"/>
              </a:solidFill>
            </a:endParaRPr>
          </a:p>
          <a:p>
            <a:pPr marL="0" indent="0">
              <a:buNone/>
            </a:pPr>
            <a:r>
              <a:rPr lang="en-GB" sz="8800" dirty="0">
                <a:solidFill>
                  <a:srgbClr val="7030A0"/>
                </a:solidFill>
              </a:rPr>
              <a:t>How do we continue to encourage local solutions, collaboration &amp; innovation</a:t>
            </a:r>
            <a:r>
              <a:rPr lang="en-GB" sz="8800" b="1" dirty="0">
                <a:solidFill>
                  <a:srgbClr val="7030A0"/>
                </a:solidFill>
              </a:rPr>
              <a:t>?</a:t>
            </a:r>
          </a:p>
          <a:p>
            <a:pPr marL="0" indent="0">
              <a:buNone/>
            </a:pPr>
            <a:r>
              <a:rPr lang="en-GB" sz="8800" dirty="0">
                <a:solidFill>
                  <a:srgbClr val="7030A0"/>
                </a:solidFill>
              </a:rPr>
              <a:t>Shall we open that debate with residents now on our purpose &amp; their future priorities?</a:t>
            </a:r>
          </a:p>
          <a:p>
            <a:pPr marL="0" indent="0">
              <a:buNone/>
            </a:pPr>
            <a:endParaRPr lang="en-GB" dirty="0"/>
          </a:p>
        </p:txBody>
      </p:sp>
      <p:pic>
        <p:nvPicPr>
          <p:cNvPr id="5" name="Picture 4">
            <a:extLst>
              <a:ext uri="{FF2B5EF4-FFF2-40B4-BE49-F238E27FC236}">
                <a16:creationId xmlns:a16="http://schemas.microsoft.com/office/drawing/2014/main" id="{717EAD8C-F26F-4F3B-AA5E-6E2B5838CE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21685" y="105927"/>
            <a:ext cx="1915886" cy="1111214"/>
          </a:xfrm>
          <a:prstGeom prst="rect">
            <a:avLst/>
          </a:prstGeom>
        </p:spPr>
      </p:pic>
      <p:pic>
        <p:nvPicPr>
          <p:cNvPr id="7" name="Picture 6">
            <a:extLst>
              <a:ext uri="{FF2B5EF4-FFF2-40B4-BE49-F238E27FC236}">
                <a16:creationId xmlns:a16="http://schemas.microsoft.com/office/drawing/2014/main" id="{B0125E19-9038-42BD-9B4F-5D939C02C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93936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152B-8313-47C9-B3CD-F030BD73CE7E}"/>
              </a:ext>
            </a:extLst>
          </p:cNvPr>
          <p:cNvSpPr>
            <a:spLocks noGrp="1"/>
          </p:cNvSpPr>
          <p:nvPr>
            <p:ph type="title"/>
          </p:nvPr>
        </p:nvSpPr>
        <p:spPr>
          <a:xfrm>
            <a:off x="838200" y="365125"/>
            <a:ext cx="10515600" cy="835025"/>
          </a:xfrm>
        </p:spPr>
        <p:txBody>
          <a:bodyPr/>
          <a:lstStyle/>
          <a:p>
            <a:r>
              <a:rPr lang="en-GB" b="1" dirty="0">
                <a:solidFill>
                  <a:srgbClr val="7030A0"/>
                </a:solidFill>
              </a:rPr>
              <a:t>Residents as Digital Champions</a:t>
            </a:r>
          </a:p>
        </p:txBody>
      </p:sp>
      <p:sp>
        <p:nvSpPr>
          <p:cNvPr id="3" name="Content Placeholder 2">
            <a:extLst>
              <a:ext uri="{FF2B5EF4-FFF2-40B4-BE49-F238E27FC236}">
                <a16:creationId xmlns:a16="http://schemas.microsoft.com/office/drawing/2014/main" id="{12A02DAE-443C-4C11-8846-2C75A2872D42}"/>
              </a:ext>
            </a:extLst>
          </p:cNvPr>
          <p:cNvSpPr>
            <a:spLocks noGrp="1"/>
          </p:cNvSpPr>
          <p:nvPr>
            <p:ph idx="1"/>
          </p:nvPr>
        </p:nvSpPr>
        <p:spPr>
          <a:xfrm>
            <a:off x="838200" y="1393371"/>
            <a:ext cx="10515600" cy="5172892"/>
          </a:xfrm>
        </p:spPr>
        <p:txBody>
          <a:bodyPr>
            <a:normAutofit fontScale="70000" lnSpcReduction="20000"/>
          </a:bodyPr>
          <a:lstStyle/>
          <a:p>
            <a:pPr marL="0" indent="0">
              <a:buNone/>
            </a:pPr>
            <a:r>
              <a:rPr lang="en-GB" dirty="0"/>
              <a:t>Making social media &amp; email contact easier to understand.</a:t>
            </a:r>
          </a:p>
          <a:p>
            <a:pPr marL="0" indent="0">
              <a:buNone/>
            </a:pPr>
            <a:endParaRPr lang="en-GB" b="1" dirty="0"/>
          </a:p>
          <a:p>
            <a:pPr marL="0" indent="0">
              <a:buNone/>
            </a:pPr>
            <a:r>
              <a:rPr lang="en-GB" b="1" dirty="0"/>
              <a:t>Communication at Family Housing, Wales:</a:t>
            </a:r>
          </a:p>
          <a:p>
            <a:r>
              <a:rPr lang="en-GB" dirty="0"/>
              <a:t>Website reviews by Scrutiny Panels</a:t>
            </a:r>
          </a:p>
          <a:p>
            <a:r>
              <a:rPr lang="en-GB" dirty="0"/>
              <a:t>Review of communications like leaflets &amp; letters by editorial panels</a:t>
            </a:r>
          </a:p>
          <a:p>
            <a:r>
              <a:rPr lang="en-GB" dirty="0"/>
              <a:t>Video calling by residents to relatives &amp; landlords</a:t>
            </a:r>
          </a:p>
          <a:p>
            <a:r>
              <a:rPr lang="en-GB" dirty="0"/>
              <a:t>Texting &amp; Whats App’ to relatives &amp; landlords</a:t>
            </a:r>
          </a:p>
          <a:p>
            <a:r>
              <a:rPr lang="en-GB" dirty="0"/>
              <a:t>Opportunities for cheap broadband contracts – </a:t>
            </a:r>
            <a:r>
              <a:rPr lang="en-GB" dirty="0">
                <a:solidFill>
                  <a:srgbClr val="7030A0"/>
                </a:solidFill>
              </a:rPr>
              <a:t>a service offer?</a:t>
            </a:r>
          </a:p>
          <a:p>
            <a:pPr marL="0" indent="0">
              <a:buNone/>
            </a:pPr>
            <a:endParaRPr lang="en-GB" b="1" dirty="0"/>
          </a:p>
          <a:p>
            <a:pPr marL="0" indent="0">
              <a:buNone/>
            </a:pPr>
            <a:r>
              <a:rPr lang="en-GB" b="1" dirty="0"/>
              <a:t>Anchor Hanover - Stay Connected Digital Inclusion Project:</a:t>
            </a:r>
          </a:p>
          <a:p>
            <a:r>
              <a:rPr lang="en-GB" dirty="0"/>
              <a:t>Part funded by Aviva insurance (£100k)&amp; its own Community Grant Fund</a:t>
            </a:r>
          </a:p>
          <a:p>
            <a:r>
              <a:rPr lang="en-GB" dirty="0"/>
              <a:t>Help residents to maintain contact with family &amp; friends</a:t>
            </a:r>
          </a:p>
          <a:p>
            <a:r>
              <a:rPr lang="en-GB" dirty="0"/>
              <a:t>750 on line, involved &amp; 100 tablets allocated by May 2020</a:t>
            </a:r>
          </a:p>
          <a:p>
            <a:r>
              <a:rPr lang="en-GB" dirty="0"/>
              <a:t>Skype staff befriending service</a:t>
            </a:r>
          </a:p>
          <a:p>
            <a:r>
              <a:rPr lang="en-GB" dirty="0"/>
              <a:t>“ Be Supported” service – engagement with residents on zoom</a:t>
            </a:r>
          </a:p>
        </p:txBody>
      </p:sp>
      <p:pic>
        <p:nvPicPr>
          <p:cNvPr id="4" name="Picture 3">
            <a:extLst>
              <a:ext uri="{FF2B5EF4-FFF2-40B4-BE49-F238E27FC236}">
                <a16:creationId xmlns:a16="http://schemas.microsoft.com/office/drawing/2014/main" id="{FA5CBBB4-666D-458D-8383-F19F93B0D7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09408" y="291737"/>
            <a:ext cx="2358086" cy="1325563"/>
          </a:xfrm>
          <a:prstGeom prst="rect">
            <a:avLst/>
          </a:prstGeom>
        </p:spPr>
      </p:pic>
      <p:pic>
        <p:nvPicPr>
          <p:cNvPr id="5" name="Picture 4">
            <a:extLst>
              <a:ext uri="{FF2B5EF4-FFF2-40B4-BE49-F238E27FC236}">
                <a16:creationId xmlns:a16="http://schemas.microsoft.com/office/drawing/2014/main" id="{D2D1432A-590E-4C98-B54B-89DC27A66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265800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7BF9-11CF-4399-8874-8F342776B002}"/>
              </a:ext>
            </a:extLst>
          </p:cNvPr>
          <p:cNvSpPr>
            <a:spLocks noGrp="1"/>
          </p:cNvSpPr>
          <p:nvPr>
            <p:ph type="title"/>
          </p:nvPr>
        </p:nvSpPr>
        <p:spPr>
          <a:xfrm>
            <a:off x="838200" y="400050"/>
            <a:ext cx="10515600" cy="853984"/>
          </a:xfrm>
        </p:spPr>
        <p:txBody>
          <a:bodyPr>
            <a:noAutofit/>
          </a:bodyPr>
          <a:lstStyle/>
          <a:p>
            <a:r>
              <a:rPr lang="en-GB" sz="3600" b="1" dirty="0">
                <a:solidFill>
                  <a:srgbClr val="7030A0"/>
                </a:solidFill>
              </a:rPr>
              <a:t>Tamar Housing Society</a:t>
            </a:r>
            <a:br>
              <a:rPr lang="en-GB" sz="3600" b="1" dirty="0">
                <a:solidFill>
                  <a:srgbClr val="7030A0"/>
                </a:solidFill>
              </a:rPr>
            </a:br>
            <a:r>
              <a:rPr lang="en-GB" sz="3600" b="1" dirty="0">
                <a:solidFill>
                  <a:srgbClr val="7030A0"/>
                </a:solidFill>
              </a:rPr>
              <a:t>Social Media, Repairs, Safety &amp; Wellbeing</a:t>
            </a:r>
          </a:p>
        </p:txBody>
      </p:sp>
      <p:sp>
        <p:nvSpPr>
          <p:cNvPr id="3" name="Content Placeholder 2">
            <a:extLst>
              <a:ext uri="{FF2B5EF4-FFF2-40B4-BE49-F238E27FC236}">
                <a16:creationId xmlns:a16="http://schemas.microsoft.com/office/drawing/2014/main" id="{57779E06-1C87-4B26-9765-B6C9C49C212E}"/>
              </a:ext>
            </a:extLst>
          </p:cNvPr>
          <p:cNvSpPr>
            <a:spLocks noGrp="1"/>
          </p:cNvSpPr>
          <p:nvPr>
            <p:ph idx="1"/>
          </p:nvPr>
        </p:nvSpPr>
        <p:spPr>
          <a:xfrm>
            <a:off x="838200" y="1375954"/>
            <a:ext cx="10515600" cy="4911635"/>
          </a:xfrm>
        </p:spPr>
        <p:txBody>
          <a:bodyPr>
            <a:normAutofit fontScale="70000" lnSpcReduction="20000"/>
          </a:bodyPr>
          <a:lstStyle/>
          <a:p>
            <a:pPr marL="0" indent="0">
              <a:buNone/>
            </a:pPr>
            <a:endParaRPr lang="en-GB" dirty="0"/>
          </a:p>
          <a:p>
            <a:pPr marL="0" indent="0">
              <a:buNone/>
            </a:pPr>
            <a:r>
              <a:rPr lang="en-GB" dirty="0"/>
              <a:t>A route to younger resident engagement:</a:t>
            </a:r>
          </a:p>
          <a:p>
            <a:pPr marL="0" indent="0">
              <a:buNone/>
            </a:pPr>
            <a:r>
              <a:rPr lang="en-GB" dirty="0"/>
              <a:t> </a:t>
            </a:r>
          </a:p>
          <a:p>
            <a:r>
              <a:rPr lang="en-GB" dirty="0"/>
              <a:t>750 homes – small organisation, dispersed homes, so not enabling easy local engagement</a:t>
            </a:r>
          </a:p>
          <a:p>
            <a:r>
              <a:rPr lang="en-GB" dirty="0"/>
              <a:t>170 people seeing the posts &amp; a doubling of Facebook followers</a:t>
            </a:r>
          </a:p>
          <a:p>
            <a:r>
              <a:rPr lang="en-GB" dirty="0"/>
              <a:t>Built a solid channel for regular &amp; reactive communication</a:t>
            </a:r>
          </a:p>
          <a:p>
            <a:r>
              <a:rPr lang="en-GB" dirty="0">
                <a:solidFill>
                  <a:srgbClr val="7030A0"/>
                </a:solidFill>
              </a:rPr>
              <a:t>#MaintanceMonday </a:t>
            </a:r>
            <a:r>
              <a:rPr lang="en-GB" dirty="0"/>
              <a:t>- Weekly repair &amp; maintenance advisors on Facebook, a friendlier, more personal way to communicate with staff get involved in the postings</a:t>
            </a:r>
          </a:p>
          <a:p>
            <a:r>
              <a:rPr lang="en-GB" dirty="0"/>
              <a:t>Shared posts &amp; engagement, enlarged the offer to </a:t>
            </a:r>
            <a:r>
              <a:rPr lang="en-GB" dirty="0">
                <a:solidFill>
                  <a:srgbClr val="7030A0"/>
                </a:solidFill>
              </a:rPr>
              <a:t>#Safety Saturday</a:t>
            </a:r>
          </a:p>
          <a:p>
            <a:r>
              <a:rPr lang="en-GB" dirty="0"/>
              <a:t>Testing carbon monoxide detectors, fire safety issues &amp; online scammers</a:t>
            </a:r>
          </a:p>
          <a:p>
            <a:r>
              <a:rPr lang="en-GB" dirty="0"/>
              <a:t>Organising focus groups on evacuation plans, service checks &amp; expert talks</a:t>
            </a:r>
          </a:p>
          <a:p>
            <a:r>
              <a:rPr lang="en-GB" dirty="0">
                <a:solidFill>
                  <a:srgbClr val="7030A0"/>
                </a:solidFill>
              </a:rPr>
              <a:t>#WellbeingWednesday </a:t>
            </a:r>
            <a:r>
              <a:rPr lang="en-GB" dirty="0"/>
              <a:t>- mental health awareness</a:t>
            </a:r>
          </a:p>
          <a:p>
            <a:r>
              <a:rPr lang="en-GB" dirty="0"/>
              <a:t>Where usage is low – a campaign to raise awareness as part of the calls during lock down continues</a:t>
            </a:r>
          </a:p>
          <a:p>
            <a:pPr lvl="1"/>
            <a:endParaRPr lang="en-GB" dirty="0"/>
          </a:p>
          <a:p>
            <a:endParaRPr lang="en-GB" dirty="0"/>
          </a:p>
        </p:txBody>
      </p:sp>
      <p:pic>
        <p:nvPicPr>
          <p:cNvPr id="5" name="Picture 4">
            <a:extLst>
              <a:ext uri="{FF2B5EF4-FFF2-40B4-BE49-F238E27FC236}">
                <a16:creationId xmlns:a16="http://schemas.microsoft.com/office/drawing/2014/main" id="{C4E44374-A0A1-47BA-943F-0AAE462881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51086" y="163694"/>
            <a:ext cx="2340914" cy="1316764"/>
          </a:xfrm>
          <a:prstGeom prst="rect">
            <a:avLst/>
          </a:prstGeom>
        </p:spPr>
      </p:pic>
      <p:pic>
        <p:nvPicPr>
          <p:cNvPr id="7" name="Picture 6">
            <a:extLst>
              <a:ext uri="{FF2B5EF4-FFF2-40B4-BE49-F238E27FC236}">
                <a16:creationId xmlns:a16="http://schemas.microsoft.com/office/drawing/2014/main" id="{39B7DA88-0031-49DA-9E28-F18702BE8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7681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61B7-380B-40B8-BBD3-9C823F64A0AF}"/>
              </a:ext>
            </a:extLst>
          </p:cNvPr>
          <p:cNvSpPr>
            <a:spLocks noGrp="1"/>
          </p:cNvSpPr>
          <p:nvPr>
            <p:ph type="title"/>
          </p:nvPr>
        </p:nvSpPr>
        <p:spPr>
          <a:xfrm>
            <a:off x="838200" y="365126"/>
            <a:ext cx="10515600" cy="618944"/>
          </a:xfrm>
        </p:spPr>
        <p:txBody>
          <a:bodyPr>
            <a:normAutofit fontScale="90000"/>
          </a:bodyPr>
          <a:lstStyle/>
          <a:p>
            <a:r>
              <a:rPr lang="en-GB" sz="4000" b="1" dirty="0">
                <a:solidFill>
                  <a:srgbClr val="7030A0"/>
                </a:solidFill>
              </a:rPr>
              <a:t>Tacking the Repair Backlog – by entering Homes</a:t>
            </a:r>
          </a:p>
        </p:txBody>
      </p:sp>
      <p:sp>
        <p:nvSpPr>
          <p:cNvPr id="3" name="Content Placeholder 2">
            <a:extLst>
              <a:ext uri="{FF2B5EF4-FFF2-40B4-BE49-F238E27FC236}">
                <a16:creationId xmlns:a16="http://schemas.microsoft.com/office/drawing/2014/main" id="{B11456CA-3574-4F93-98D5-9413648B00A9}"/>
              </a:ext>
            </a:extLst>
          </p:cNvPr>
          <p:cNvSpPr>
            <a:spLocks noGrp="1"/>
          </p:cNvSpPr>
          <p:nvPr>
            <p:ph idx="1"/>
          </p:nvPr>
        </p:nvSpPr>
        <p:spPr>
          <a:xfrm>
            <a:off x="838200" y="1375954"/>
            <a:ext cx="10515600" cy="4801010"/>
          </a:xfrm>
        </p:spPr>
        <p:txBody>
          <a:bodyPr>
            <a:noAutofit/>
          </a:bodyPr>
          <a:lstStyle/>
          <a:p>
            <a:r>
              <a:rPr lang="en-GB" sz="2400" b="1" dirty="0"/>
              <a:t>Regulator</a:t>
            </a:r>
            <a:r>
              <a:rPr lang="en-GB" sz="2400" dirty="0"/>
              <a:t> – “it is vital to maintain safe &amp; secure homes” </a:t>
            </a:r>
          </a:p>
          <a:p>
            <a:r>
              <a:rPr lang="en-GB" sz="2400" b="1" dirty="0"/>
              <a:t>Housing Ombudsman </a:t>
            </a:r>
            <a:r>
              <a:rPr lang="en-GB" sz="2400" dirty="0"/>
              <a:t>– “we must continue to address the maintenance backlog”</a:t>
            </a:r>
          </a:p>
          <a:p>
            <a:r>
              <a:rPr lang="en-GB" sz="2400" dirty="0"/>
              <a:t>Rescheduling of planned maintenance/backlog of routine repairs</a:t>
            </a:r>
          </a:p>
          <a:p>
            <a:r>
              <a:rPr lang="en-GB" sz="2400" dirty="0"/>
              <a:t>Increased risk to residents/spread of Covid, from contractors</a:t>
            </a:r>
          </a:p>
          <a:p>
            <a:pPr marL="0" indent="0">
              <a:buNone/>
            </a:pPr>
            <a:endParaRPr lang="en-GB" sz="2400" b="1" dirty="0">
              <a:solidFill>
                <a:srgbClr val="7030A0"/>
              </a:solidFill>
            </a:endParaRPr>
          </a:p>
          <a:p>
            <a:pPr marL="0" indent="0">
              <a:buNone/>
            </a:pPr>
            <a:r>
              <a:rPr lang="en-GB" sz="2400" b="1" dirty="0">
                <a:solidFill>
                  <a:srgbClr val="7030A0"/>
                </a:solidFill>
              </a:rPr>
              <a:t>Learning more about the faults, including use of webinars &amp; online guides to learn more about the faults:</a:t>
            </a:r>
          </a:p>
          <a:p>
            <a:r>
              <a:rPr lang="en-GB" sz="2400" b="1" dirty="0"/>
              <a:t>Grenfell Tower/SHWP: </a:t>
            </a:r>
            <a:r>
              <a:rPr lang="en-GB" sz="2400" dirty="0"/>
              <a:t> importance of communication with residents on safety</a:t>
            </a:r>
          </a:p>
          <a:p>
            <a:r>
              <a:rPr lang="en-GB" sz="2400" b="1" dirty="0"/>
              <a:t>Walsall Housing Group </a:t>
            </a:r>
            <a:r>
              <a:rPr lang="en-GB" sz="2400" dirty="0"/>
              <a:t>– 3D digital model of their high rise blocks to West Midlands Fire Service  – to review on their way to the buildings</a:t>
            </a:r>
          </a:p>
          <a:p>
            <a:r>
              <a:rPr lang="en-GB" sz="2400" b="1" dirty="0"/>
              <a:t>National Fire Chief Council </a:t>
            </a:r>
            <a:r>
              <a:rPr lang="en-GB" sz="2400" dirty="0"/>
              <a:t>– suggested leaseholders can carry out their own waking watch</a:t>
            </a:r>
          </a:p>
        </p:txBody>
      </p:sp>
      <p:pic>
        <p:nvPicPr>
          <p:cNvPr id="5" name="Picture 4">
            <a:extLst>
              <a:ext uri="{FF2B5EF4-FFF2-40B4-BE49-F238E27FC236}">
                <a16:creationId xmlns:a16="http://schemas.microsoft.com/office/drawing/2014/main" id="{EEE552F7-938A-4F60-AA3F-BF46F4FBC2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43754" y="95794"/>
            <a:ext cx="1595446" cy="1595446"/>
          </a:xfrm>
          <a:prstGeom prst="rect">
            <a:avLst/>
          </a:prstGeom>
        </p:spPr>
      </p:pic>
      <p:pic>
        <p:nvPicPr>
          <p:cNvPr id="7" name="Picture 6">
            <a:extLst>
              <a:ext uri="{FF2B5EF4-FFF2-40B4-BE49-F238E27FC236}">
                <a16:creationId xmlns:a16="http://schemas.microsoft.com/office/drawing/2014/main" id="{8B66367E-67A8-4831-801E-76E89DD0C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379998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DF-DA31-41C4-9FA3-9C320DC964E2}"/>
              </a:ext>
            </a:extLst>
          </p:cNvPr>
          <p:cNvSpPr>
            <a:spLocks noGrp="1"/>
          </p:cNvSpPr>
          <p:nvPr>
            <p:ph type="title"/>
          </p:nvPr>
        </p:nvSpPr>
        <p:spPr>
          <a:xfrm>
            <a:off x="838200" y="365125"/>
            <a:ext cx="10035540" cy="1325563"/>
          </a:xfrm>
        </p:spPr>
        <p:txBody>
          <a:bodyPr>
            <a:normAutofit fontScale="90000"/>
          </a:bodyPr>
          <a:lstStyle/>
          <a:p>
            <a:br>
              <a:rPr lang="en-GB" b="1" dirty="0">
                <a:solidFill>
                  <a:srgbClr val="7030A0"/>
                </a:solidFill>
              </a:rPr>
            </a:br>
            <a:r>
              <a:rPr lang="en-GB" sz="3600" b="1" dirty="0">
                <a:solidFill>
                  <a:srgbClr val="7030A0"/>
                </a:solidFill>
                <a:latin typeface="+mn-lt"/>
              </a:rPr>
              <a:t>Customer Insight - </a:t>
            </a:r>
            <a:r>
              <a:rPr lang="en-GB" sz="2700" b="1" dirty="0">
                <a:solidFill>
                  <a:srgbClr val="7030A0"/>
                </a:solidFill>
                <a:latin typeface="+mn-lt"/>
              </a:rPr>
              <a:t>Using lockdown to consider how we listen to, HEAR, learn from &amp; act on all feedback</a:t>
            </a:r>
            <a:br>
              <a:rPr lang="en-GB" dirty="0"/>
            </a:br>
            <a:endParaRPr lang="en-GB" b="1" dirty="0">
              <a:solidFill>
                <a:srgbClr val="7030A0"/>
              </a:solidFill>
            </a:endParaRPr>
          </a:p>
        </p:txBody>
      </p:sp>
      <p:sp>
        <p:nvSpPr>
          <p:cNvPr id="3" name="Content Placeholder 2">
            <a:extLst>
              <a:ext uri="{FF2B5EF4-FFF2-40B4-BE49-F238E27FC236}">
                <a16:creationId xmlns:a16="http://schemas.microsoft.com/office/drawing/2014/main" id="{A4800DD7-E85F-4302-ACB4-78327BEB2F85}"/>
              </a:ext>
            </a:extLst>
          </p:cNvPr>
          <p:cNvSpPr>
            <a:spLocks noGrp="1"/>
          </p:cNvSpPr>
          <p:nvPr>
            <p:ph idx="1"/>
          </p:nvPr>
        </p:nvSpPr>
        <p:spPr>
          <a:xfrm>
            <a:off x="838200" y="1454331"/>
            <a:ext cx="10515600" cy="4722632"/>
          </a:xfrm>
        </p:spPr>
        <p:txBody>
          <a:bodyPr>
            <a:normAutofit fontScale="85000" lnSpcReduction="20000"/>
          </a:bodyPr>
          <a:lstStyle/>
          <a:p>
            <a:pPr marL="0" indent="0">
              <a:buNone/>
            </a:pPr>
            <a:endParaRPr lang="en-GB" b="1" dirty="0">
              <a:solidFill>
                <a:srgbClr val="7030A0"/>
              </a:solidFill>
            </a:endParaRPr>
          </a:p>
          <a:p>
            <a:pPr marL="0" indent="0">
              <a:buNone/>
            </a:pPr>
            <a:r>
              <a:rPr lang="en-GB" b="1" dirty="0">
                <a:solidFill>
                  <a:srgbClr val="7030A0"/>
                </a:solidFill>
              </a:rPr>
              <a:t>Tenant Voice Strategy – For Viva, person centred &amp; inclusive</a:t>
            </a:r>
          </a:p>
          <a:p>
            <a:pPr marL="0" indent="0">
              <a:buNone/>
            </a:pPr>
            <a:r>
              <a:rPr lang="en-GB" dirty="0">
                <a:solidFill>
                  <a:srgbClr val="7030A0"/>
                </a:solidFill>
              </a:rPr>
              <a:t>Using lockdown to not just work working alongside, instead to work with tenants:</a:t>
            </a:r>
          </a:p>
          <a:p>
            <a:pPr marL="0" indent="0">
              <a:buNone/>
            </a:pPr>
            <a:endParaRPr lang="en-GB" dirty="0">
              <a:solidFill>
                <a:srgbClr val="7030A0"/>
              </a:solidFill>
            </a:endParaRPr>
          </a:p>
          <a:p>
            <a:r>
              <a:rPr lang="en-GB" dirty="0"/>
              <a:t>Data review, the opportunity to gather more intelligence during welfare calls</a:t>
            </a:r>
          </a:p>
          <a:p>
            <a:r>
              <a:rPr lang="en-GB" dirty="0"/>
              <a:t>Focus Groups on Zoom &amp; a Tenant App</a:t>
            </a:r>
          </a:p>
          <a:p>
            <a:r>
              <a:rPr lang="en-GB" dirty="0"/>
              <a:t>Expanding self serve portals</a:t>
            </a:r>
          </a:p>
          <a:p>
            <a:r>
              <a:rPr lang="en-GB" dirty="0"/>
              <a:t>Front line team appointments</a:t>
            </a:r>
          </a:p>
          <a:p>
            <a:r>
              <a:rPr lang="en-GB" dirty="0"/>
              <a:t>Chatbot – Zippy for out of hours calls</a:t>
            </a:r>
          </a:p>
          <a:p>
            <a:r>
              <a:rPr lang="en-GB" dirty="0"/>
              <a:t>Amazon – work to automate repairs services &amp; on-line repair tracking</a:t>
            </a:r>
          </a:p>
          <a:p>
            <a:r>
              <a:rPr lang="en-GB" dirty="0"/>
              <a:t>One to one contact when dissatisfaction is raised – pre complaints resolved in 2 days</a:t>
            </a:r>
          </a:p>
          <a:p>
            <a:pPr marL="0" indent="0">
              <a:buNone/>
            </a:pPr>
            <a:endParaRPr lang="en-GB" dirty="0"/>
          </a:p>
        </p:txBody>
      </p:sp>
      <p:pic>
        <p:nvPicPr>
          <p:cNvPr id="5" name="Picture 4">
            <a:extLst>
              <a:ext uri="{FF2B5EF4-FFF2-40B4-BE49-F238E27FC236}">
                <a16:creationId xmlns:a16="http://schemas.microsoft.com/office/drawing/2014/main" id="{BBC3A970-E4DE-4170-AF06-6876583515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77309" y="668125"/>
            <a:ext cx="1352981" cy="1532291"/>
          </a:xfrm>
          <a:prstGeom prst="rect">
            <a:avLst/>
          </a:prstGeom>
        </p:spPr>
      </p:pic>
      <p:pic>
        <p:nvPicPr>
          <p:cNvPr id="7" name="Picture 6">
            <a:extLst>
              <a:ext uri="{FF2B5EF4-FFF2-40B4-BE49-F238E27FC236}">
                <a16:creationId xmlns:a16="http://schemas.microsoft.com/office/drawing/2014/main" id="{1210FFAB-F6CE-42D0-B18A-3FFE454DC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719635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1964</Words>
  <Application>Microsoft Office PowerPoint</Application>
  <PresentationFormat>Widescreen</PresentationFormat>
  <Paragraphs>220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Engagement Changes…  2020-21</vt:lpstr>
      <vt:lpstr>Some Positives from the Pandemic</vt:lpstr>
      <vt:lpstr>Engagement is more important than ever</vt:lpstr>
      <vt:lpstr>Time to reset the Tenant &amp; Landlord relationship</vt:lpstr>
      <vt:lpstr>Engagement on Our Purpose as Landlords</vt:lpstr>
      <vt:lpstr>Residents as Digital Champions</vt:lpstr>
      <vt:lpstr>Tamar Housing Society Social Media, Repairs, Safety &amp; Wellbeing</vt:lpstr>
      <vt:lpstr>Tacking the Repair Backlog – by entering Homes</vt:lpstr>
      <vt:lpstr> Customer Insight - Using lockdown to consider how we listen to, HEAR, learn from &amp; act on all feedback </vt:lpstr>
      <vt:lpstr>Measuring trust in us, as Landlords</vt:lpstr>
      <vt:lpstr>Artificial Intelligence – Engagement HQ  - Your Voice</vt:lpstr>
      <vt:lpstr>New Opportunities to co-design New &amp; Existing Homes &amp; Services with Tenants</vt:lpstr>
      <vt:lpstr>Examples of Activities &amp; Groups - now on-line</vt:lpstr>
      <vt:lpstr>Thanks for Listening  – comments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 Scrutiny Board Leeds CC</dc:title>
  <dc:creator>YVONNE DAVIES</dc:creator>
  <cp:lastModifiedBy>YVONNE DAVIES</cp:lastModifiedBy>
  <cp:revision>60</cp:revision>
  <cp:lastPrinted>2021-01-20T13:04:34Z</cp:lastPrinted>
  <dcterms:created xsi:type="dcterms:W3CDTF">2021-01-19T20:48:37Z</dcterms:created>
  <dcterms:modified xsi:type="dcterms:W3CDTF">2021-03-03T21:20:45Z</dcterms:modified>
</cp:coreProperties>
</file>